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Comfortaa SemiBold"/>
      <p:regular r:id="rId47"/>
      <p:bold r:id="rId48"/>
    </p:embeddedFont>
    <p:embeddedFont>
      <p:font typeface="Nanum Gothic"/>
      <p:regular r:id="rId49"/>
      <p:bold r:id="rId50"/>
    </p:embeddedFont>
    <p:embeddedFont>
      <p:font typeface="Comfortaa Medium"/>
      <p:regular r:id="rId51"/>
      <p:bold r:id="rId52"/>
    </p:embeddedFont>
    <p:embeddedFont>
      <p:font typeface="Comfortaa"/>
      <p:regular r:id="rId53"/>
      <p:bold r:id="rId54"/>
    </p:embeddedFont>
    <p:embeddedFont>
      <p:font typeface="NanumGothic ExtraBold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115386-2CD5-42AF-96ED-ABC2D54F6276}">
  <a:tblStyle styleId="{71115386-2CD5-42AF-96ED-ABC2D54F62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SemiBold-bold.fntdata"/><Relationship Id="rId47" Type="http://schemas.openxmlformats.org/officeDocument/2006/relationships/font" Target="fonts/ComfortaaSemiBold-regular.fntdata"/><Relationship Id="rId49" Type="http://schemas.openxmlformats.org/officeDocument/2006/relationships/font" Target="fonts/Nanum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mfortaaMedium-regular.fntdata"/><Relationship Id="rId50" Type="http://schemas.openxmlformats.org/officeDocument/2006/relationships/font" Target="fonts/NanumGothic-bold.fntdata"/><Relationship Id="rId53" Type="http://schemas.openxmlformats.org/officeDocument/2006/relationships/font" Target="fonts/Comfortaa-regular.fntdata"/><Relationship Id="rId52" Type="http://schemas.openxmlformats.org/officeDocument/2006/relationships/font" Target="fonts/ComfortaaMedium-bold.fntdata"/><Relationship Id="rId11" Type="http://schemas.openxmlformats.org/officeDocument/2006/relationships/slide" Target="slides/slide6.xml"/><Relationship Id="rId55" Type="http://schemas.openxmlformats.org/officeDocument/2006/relationships/font" Target="fonts/NanumGothicExtraBold-bold.fntdata"/><Relationship Id="rId10" Type="http://schemas.openxmlformats.org/officeDocument/2006/relationships/slide" Target="slides/slide5.xml"/><Relationship Id="rId54" Type="http://schemas.openxmlformats.org/officeDocument/2006/relationships/font" Target="fonts/Comforta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8c9a0ef9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f8c9a0ef9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33129c177_14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33129c177_14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33129c177_14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33129c177_14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5c485221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5c485221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8d09a53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8d09a5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8d09a530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8d09a530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5c485221f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5c485221f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33129c177_14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33129c177_14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5c485221f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05c485221f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5c485221f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5c485221f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55ec058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55ec058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프로젝트 주제와 목표 //개요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데이터 수집 과정 및 전처리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SCORING : </a:t>
            </a:r>
            <a:r>
              <a:rPr lang="en" sz="1000">
                <a:solidFill>
                  <a:schemeClr val="dk1"/>
                </a:solidFill>
              </a:rPr>
              <a:t>빈도 순 단어 추출 및 단어 점수 부여, user dictionary 생성 워드딕셔너리, 점수계산 알고리즘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긍부정 점수계산 결과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비교, 개선 필요한 리뷰들 -&gt;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n" sz="1000">
                <a:solidFill>
                  <a:schemeClr val="dk1"/>
                </a:solidFill>
              </a:rPr>
              <a:t>결론 및 한계점 -&gt;  좋아요 수 가중치 주지 못함, 개선필요리뷰에 긍정 리뷰도 포함되어 있음(전처리 아쉬움)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05c485221f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05c485221f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5c485221f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5c485221f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5c38bf31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5c38bf31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5c485221f_4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5c485221f_4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05c485221f_4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05c485221f_4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05c485221f_4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05c485221f_4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5c485221f_4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5c485221f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5c485221f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5c485221f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5c485221f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5c485221f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05c485221f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05c485221f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33129c177_14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33129c177_14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5c485221f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05c485221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05c485221f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05c485221f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05c485221f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05c485221f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05c485221f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05c485221f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05c485221f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05c485221f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05c485221f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05c485221f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05c485221f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05c485221f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05c485221f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05c485221f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5c38bf31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5c38bf31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5c485221f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105c485221f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33129c177_1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33129c177_1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05c485221f_4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05c485221f_4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f8d09a530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f8d09a530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33129c177_1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33129c177_1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8c9a0ef94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8c9a0ef9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33129c177_14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33129c177_14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8c9a0ef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8c9a0ef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05c38bf3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05c38bf3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1646125"/>
            <a:ext cx="4533900" cy="14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Font typeface="Comfortaa Medium"/>
              <a:buNone/>
              <a:defRPr sz="35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69100" y="3240275"/>
            <a:ext cx="46779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njari"/>
              <a:buNone/>
              <a:defRPr sz="19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875750" y="1969975"/>
            <a:ext cx="5392500" cy="9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75750" y="2864070"/>
            <a:ext cx="5392500" cy="2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20750" y="-10425"/>
            <a:ext cx="9144000" cy="52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419150" y="1209675"/>
            <a:ext cx="6305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490024" y="539496"/>
            <a:ext cx="4905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396551" y="19656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3419651" y="23698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hasCustomPrompt="1" idx="3" type="title"/>
          </p:nvPr>
        </p:nvSpPr>
        <p:spPr>
          <a:xfrm>
            <a:off x="4027901" y="14319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3396551" y="3680124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5" type="subTitle"/>
          </p:nvPr>
        </p:nvSpPr>
        <p:spPr>
          <a:xfrm>
            <a:off x="3419651" y="40843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6" type="title"/>
          </p:nvPr>
        </p:nvSpPr>
        <p:spPr>
          <a:xfrm>
            <a:off x="4027901" y="31464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7" type="subTitle"/>
          </p:nvPr>
        </p:nvSpPr>
        <p:spPr>
          <a:xfrm>
            <a:off x="6156480" y="19656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8" type="subTitle"/>
          </p:nvPr>
        </p:nvSpPr>
        <p:spPr>
          <a:xfrm>
            <a:off x="6179580" y="23698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9" type="title"/>
          </p:nvPr>
        </p:nvSpPr>
        <p:spPr>
          <a:xfrm>
            <a:off x="6787830" y="14319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3" type="subTitle"/>
          </p:nvPr>
        </p:nvSpPr>
        <p:spPr>
          <a:xfrm>
            <a:off x="6156480" y="3680124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4" type="subTitle"/>
          </p:nvPr>
        </p:nvSpPr>
        <p:spPr>
          <a:xfrm>
            <a:off x="6179580" y="40843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15" type="title"/>
          </p:nvPr>
        </p:nvSpPr>
        <p:spPr>
          <a:xfrm>
            <a:off x="6787830" y="31464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045925" y="3111669"/>
            <a:ext cx="19020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1044425" y="3439032"/>
            <a:ext cx="1905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3621163" y="3111669"/>
            <a:ext cx="19020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3619663" y="3439032"/>
            <a:ext cx="1905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6193475" y="311166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6191975" y="3439032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7096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7081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26400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26385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5" type="subTitle"/>
          </p:nvPr>
        </p:nvSpPr>
        <p:spPr>
          <a:xfrm>
            <a:off x="45704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6" type="subTitle"/>
          </p:nvPr>
        </p:nvSpPr>
        <p:spPr>
          <a:xfrm>
            <a:off x="45689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7" type="subTitle"/>
          </p:nvPr>
        </p:nvSpPr>
        <p:spPr>
          <a:xfrm>
            <a:off x="65008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8" type="subTitle"/>
          </p:nvPr>
        </p:nvSpPr>
        <p:spPr>
          <a:xfrm>
            <a:off x="64993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2">
  <p:cSld name="CUSTOM_3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22450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2" type="subTitle"/>
          </p:nvPr>
        </p:nvSpPr>
        <p:spPr>
          <a:xfrm>
            <a:off x="720950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3" type="subTitle"/>
          </p:nvPr>
        </p:nvSpPr>
        <p:spPr>
          <a:xfrm>
            <a:off x="2654896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4" type="subTitle"/>
          </p:nvPr>
        </p:nvSpPr>
        <p:spPr>
          <a:xfrm>
            <a:off x="2653398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5" type="subTitle"/>
          </p:nvPr>
        </p:nvSpPr>
        <p:spPr>
          <a:xfrm>
            <a:off x="4587991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6" type="subTitle"/>
          </p:nvPr>
        </p:nvSpPr>
        <p:spPr>
          <a:xfrm>
            <a:off x="4586496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7" type="subTitle"/>
          </p:nvPr>
        </p:nvSpPr>
        <p:spPr>
          <a:xfrm>
            <a:off x="6514667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8" type="subTitle"/>
          </p:nvPr>
        </p:nvSpPr>
        <p:spPr>
          <a:xfrm>
            <a:off x="6513175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9" type="title"/>
          </p:nvPr>
        </p:nvSpPr>
        <p:spPr>
          <a:xfrm>
            <a:off x="722450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7"/>
          <p:cNvSpPr txBox="1"/>
          <p:nvPr>
            <p:ph hasCustomPrompt="1" idx="13" type="title"/>
          </p:nvPr>
        </p:nvSpPr>
        <p:spPr>
          <a:xfrm>
            <a:off x="2654896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/>
          <p:nvPr>
            <p:ph hasCustomPrompt="1" idx="14" type="title"/>
          </p:nvPr>
        </p:nvSpPr>
        <p:spPr>
          <a:xfrm>
            <a:off x="4587991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/>
          <p:nvPr>
            <p:ph hasCustomPrompt="1" idx="15" type="title"/>
          </p:nvPr>
        </p:nvSpPr>
        <p:spPr>
          <a:xfrm>
            <a:off x="6514667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15175" y="1310068"/>
            <a:ext cx="39921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800"/>
              <a:buFont typeface="Roboto Slab Light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Slab Light"/>
              <a:buChar char="■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713225" y="3106488"/>
            <a:ext cx="77175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199150" y="1905000"/>
            <a:ext cx="4745700" cy="1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1049625" y="199966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subTitle"/>
          </p:nvPr>
        </p:nvSpPr>
        <p:spPr>
          <a:xfrm>
            <a:off x="1048125" y="232350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3" type="subTitle"/>
          </p:nvPr>
        </p:nvSpPr>
        <p:spPr>
          <a:xfrm>
            <a:off x="3622125" y="199966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4" type="subTitle"/>
          </p:nvPr>
        </p:nvSpPr>
        <p:spPr>
          <a:xfrm>
            <a:off x="3620625" y="232350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5" type="subTitle"/>
          </p:nvPr>
        </p:nvSpPr>
        <p:spPr>
          <a:xfrm>
            <a:off x="6196788" y="199966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6" type="subTitle"/>
          </p:nvPr>
        </p:nvSpPr>
        <p:spPr>
          <a:xfrm>
            <a:off x="6195288" y="232350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7" type="subTitle"/>
          </p:nvPr>
        </p:nvSpPr>
        <p:spPr>
          <a:xfrm>
            <a:off x="1049625" y="377676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8" type="subTitle"/>
          </p:nvPr>
        </p:nvSpPr>
        <p:spPr>
          <a:xfrm>
            <a:off x="1048125" y="4098848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9" type="subTitle"/>
          </p:nvPr>
        </p:nvSpPr>
        <p:spPr>
          <a:xfrm>
            <a:off x="3622125" y="377676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3" type="subTitle"/>
          </p:nvPr>
        </p:nvSpPr>
        <p:spPr>
          <a:xfrm>
            <a:off x="3620625" y="4098848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4" type="subTitle"/>
          </p:nvPr>
        </p:nvSpPr>
        <p:spPr>
          <a:xfrm>
            <a:off x="6196788" y="377676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5" type="subTitle"/>
          </p:nvPr>
        </p:nvSpPr>
        <p:spPr>
          <a:xfrm>
            <a:off x="6195288" y="4098848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247000" y="2379450"/>
            <a:ext cx="3183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1013" y="539500"/>
            <a:ext cx="38520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45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 flipH="1">
            <a:off x="4571013" y="1273525"/>
            <a:ext cx="38520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1"/>
          <p:cNvSpPr txBox="1"/>
          <p:nvPr>
            <p:ph idx="2" type="subTitle"/>
          </p:nvPr>
        </p:nvSpPr>
        <p:spPr>
          <a:xfrm>
            <a:off x="4571013" y="4276750"/>
            <a:ext cx="3852000" cy="2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/>
        </p:nvSpPr>
        <p:spPr>
          <a:xfrm>
            <a:off x="4949163" y="3409950"/>
            <a:ext cx="30957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">
  <p:cSld name="CUSTOM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0" y="1587250"/>
            <a:ext cx="38586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4572000" y="1985963"/>
            <a:ext cx="38586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CUSTOM_9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713225" y="768100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713225" y="1300138"/>
            <a:ext cx="3858900" cy="10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2" type="subTitle"/>
          </p:nvPr>
        </p:nvSpPr>
        <p:spPr>
          <a:xfrm>
            <a:off x="710688" y="357169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3" type="subTitle"/>
          </p:nvPr>
        </p:nvSpPr>
        <p:spPr>
          <a:xfrm>
            <a:off x="709188" y="389999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4" type="subTitle"/>
          </p:nvPr>
        </p:nvSpPr>
        <p:spPr>
          <a:xfrm>
            <a:off x="2800794" y="357169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5" type="subTitle"/>
          </p:nvPr>
        </p:nvSpPr>
        <p:spPr>
          <a:xfrm>
            <a:off x="2799294" y="389999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rces">
  <p:cSld name="CUSTOM_1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4754825" y="1193858"/>
            <a:ext cx="36765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2" type="subTitle"/>
          </p:nvPr>
        </p:nvSpPr>
        <p:spPr>
          <a:xfrm>
            <a:off x="4754825" y="1465458"/>
            <a:ext cx="36759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704850" y="1192958"/>
            <a:ext cx="36765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4" type="subTitle"/>
          </p:nvPr>
        </p:nvSpPr>
        <p:spPr>
          <a:xfrm>
            <a:off x="704850" y="1465458"/>
            <a:ext cx="3676500" cy="32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1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393683" y="2606187"/>
            <a:ext cx="404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714350" y="2606187"/>
            <a:ext cx="4041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hasCustomPrompt="1" idx="2" type="title"/>
          </p:nvPr>
        </p:nvSpPr>
        <p:spPr>
          <a:xfrm>
            <a:off x="714350" y="2136825"/>
            <a:ext cx="404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7" name="Google Shape;157;p25"/>
          <p:cNvSpPr txBox="1"/>
          <p:nvPr>
            <p:ph idx="3" type="subTitle"/>
          </p:nvPr>
        </p:nvSpPr>
        <p:spPr>
          <a:xfrm>
            <a:off x="2466750" y="3977775"/>
            <a:ext cx="40380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4" type="title"/>
          </p:nvPr>
        </p:nvSpPr>
        <p:spPr>
          <a:xfrm>
            <a:off x="2464950" y="3508425"/>
            <a:ext cx="404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/>
          <p:nvPr>
            <p:ph hasCustomPrompt="1" idx="5" type="title"/>
          </p:nvPr>
        </p:nvSpPr>
        <p:spPr>
          <a:xfrm>
            <a:off x="4393683" y="2136825"/>
            <a:ext cx="404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with numbers">
  <p:cSld name="CUSTOM_1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1048475" y="297843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6191975" y="3296406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6193475" y="297843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3619475" y="2978431"/>
            <a:ext cx="1905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1048475" y="3296406"/>
            <a:ext cx="1902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6" type="subTitle"/>
          </p:nvPr>
        </p:nvSpPr>
        <p:spPr>
          <a:xfrm>
            <a:off x="3620975" y="3296406"/>
            <a:ext cx="1902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hasCustomPrompt="1" idx="7" type="title"/>
          </p:nvPr>
        </p:nvSpPr>
        <p:spPr>
          <a:xfrm>
            <a:off x="1640225" y="2210684"/>
            <a:ext cx="718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0" name="Google Shape;170;p26"/>
          <p:cNvSpPr txBox="1"/>
          <p:nvPr>
            <p:ph hasCustomPrompt="1" idx="8" type="title"/>
          </p:nvPr>
        </p:nvSpPr>
        <p:spPr>
          <a:xfrm>
            <a:off x="4210775" y="2210684"/>
            <a:ext cx="72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1" name="Google Shape;171;p26"/>
          <p:cNvSpPr txBox="1"/>
          <p:nvPr>
            <p:ph hasCustomPrompt="1" idx="9" type="title"/>
          </p:nvPr>
        </p:nvSpPr>
        <p:spPr>
          <a:xfrm>
            <a:off x="6783275" y="2210684"/>
            <a:ext cx="72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29925" y="3200350"/>
            <a:ext cx="36228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91213" y="3200350"/>
            <a:ext cx="36228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024500" y="1859772"/>
            <a:ext cx="2865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024500" y="2307825"/>
            <a:ext cx="28653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713225" y="2186325"/>
            <a:ext cx="7717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717091" y="2915590"/>
            <a:ext cx="3855000" cy="5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715150" y="1831378"/>
            <a:ext cx="38589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subTitle"/>
          </p:nvPr>
        </p:nvSpPr>
        <p:spPr>
          <a:xfrm>
            <a:off x="717091" y="2608577"/>
            <a:ext cx="3855000" cy="1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5056675" y="1396800"/>
            <a:ext cx="3374100" cy="23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 Medium"/>
              <a:buNone/>
              <a:defRPr sz="25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jari"/>
              <a:buChar char="●"/>
              <a:defRPr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 rot="5400000">
            <a:off x="8796300" y="4795875"/>
            <a:ext cx="543000" cy="15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9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Relationship Id="rId11" Type="http://schemas.openxmlformats.org/officeDocument/2006/relationships/image" Target="../media/image33.png"/><Relationship Id="rId10" Type="http://schemas.openxmlformats.org/officeDocument/2006/relationships/image" Target="../media/image37.png"/><Relationship Id="rId12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1" Type="http://schemas.openxmlformats.org/officeDocument/2006/relationships/image" Target="../media/image57.png"/><Relationship Id="rId10" Type="http://schemas.openxmlformats.org/officeDocument/2006/relationships/image" Target="../media/image48.png"/><Relationship Id="rId12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jpg"/><Relationship Id="rId4" Type="http://schemas.openxmlformats.org/officeDocument/2006/relationships/image" Target="../media/image53.jpg"/><Relationship Id="rId9" Type="http://schemas.openxmlformats.org/officeDocument/2006/relationships/image" Target="../media/image67.jpg"/><Relationship Id="rId5" Type="http://schemas.openxmlformats.org/officeDocument/2006/relationships/image" Target="../media/image52.jpg"/><Relationship Id="rId6" Type="http://schemas.openxmlformats.org/officeDocument/2006/relationships/image" Target="../media/image62.jpg"/><Relationship Id="rId7" Type="http://schemas.openxmlformats.org/officeDocument/2006/relationships/image" Target="../media/image55.jpg"/><Relationship Id="rId8" Type="http://schemas.openxmlformats.org/officeDocument/2006/relationships/image" Target="../media/image54.jpg"/><Relationship Id="rId11" Type="http://schemas.openxmlformats.org/officeDocument/2006/relationships/image" Target="../media/image60.jpg"/><Relationship Id="rId10" Type="http://schemas.openxmlformats.org/officeDocument/2006/relationships/image" Target="../media/image51.jpg"/><Relationship Id="rId12" Type="http://schemas.openxmlformats.org/officeDocument/2006/relationships/image" Target="../media/image6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png"/><Relationship Id="rId4" Type="http://schemas.openxmlformats.org/officeDocument/2006/relationships/image" Target="../media/image88.png"/><Relationship Id="rId5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4.png"/><Relationship Id="rId4" Type="http://schemas.openxmlformats.org/officeDocument/2006/relationships/image" Target="../media/image76.png"/><Relationship Id="rId5" Type="http://schemas.openxmlformats.org/officeDocument/2006/relationships/image" Target="../media/image8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2.png"/><Relationship Id="rId5" Type="http://schemas.openxmlformats.org/officeDocument/2006/relationships/image" Target="../media/image8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18.jpg"/><Relationship Id="rId9" Type="http://schemas.openxmlformats.org/officeDocument/2006/relationships/image" Target="../media/image21.jpg"/><Relationship Id="rId5" Type="http://schemas.openxmlformats.org/officeDocument/2006/relationships/image" Target="../media/image19.jpg"/><Relationship Id="rId6" Type="http://schemas.openxmlformats.org/officeDocument/2006/relationships/image" Target="../media/image28.jpg"/><Relationship Id="rId7" Type="http://schemas.openxmlformats.org/officeDocument/2006/relationships/image" Target="../media/image17.jpg"/><Relationship Id="rId8" Type="http://schemas.openxmlformats.org/officeDocument/2006/relationships/image" Target="../media/image26.jpg"/><Relationship Id="rId11" Type="http://schemas.openxmlformats.org/officeDocument/2006/relationships/image" Target="../media/image27.jpg"/><Relationship Id="rId10" Type="http://schemas.openxmlformats.org/officeDocument/2006/relationships/image" Target="../media/image22.jpg"/><Relationship Id="rId13" Type="http://schemas.openxmlformats.org/officeDocument/2006/relationships/image" Target="../media/image1.png"/><Relationship Id="rId12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740475" y="3240275"/>
            <a:ext cx="46779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Presentation, team 4</a:t>
            </a:r>
            <a:endParaRPr/>
          </a:p>
        </p:txBody>
      </p:sp>
      <p:sp>
        <p:nvSpPr>
          <p:cNvPr id="177" name="Google Shape;177;p27"/>
          <p:cNvSpPr txBox="1"/>
          <p:nvPr>
            <p:ph type="ctrTitle"/>
          </p:nvPr>
        </p:nvSpPr>
        <p:spPr>
          <a:xfrm>
            <a:off x="884600" y="1646125"/>
            <a:ext cx="4533900" cy="14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BANKING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REVIEWS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</a:t>
            </a:r>
            <a:endParaRPr/>
          </a:p>
        </p:txBody>
      </p:sp>
      <p:grpSp>
        <p:nvGrpSpPr>
          <p:cNvPr id="178" name="Google Shape;178;p27"/>
          <p:cNvGrpSpPr/>
          <p:nvPr/>
        </p:nvGrpSpPr>
        <p:grpSpPr>
          <a:xfrm>
            <a:off x="5868580" y="1048648"/>
            <a:ext cx="2182318" cy="3046222"/>
            <a:chOff x="2818561" y="2439778"/>
            <a:chExt cx="247892" cy="346024"/>
          </a:xfrm>
        </p:grpSpPr>
        <p:sp>
          <p:nvSpPr>
            <p:cNvPr id="179" name="Google Shape;179;p27"/>
            <p:cNvSpPr/>
            <p:nvPr/>
          </p:nvSpPr>
          <p:spPr>
            <a:xfrm>
              <a:off x="2818561" y="2439778"/>
              <a:ext cx="247892" cy="346024"/>
            </a:xfrm>
            <a:custGeom>
              <a:rect b="b" l="l" r="r" t="t"/>
              <a:pathLst>
                <a:path extrusionOk="0" h="10871" w="7788">
                  <a:moveTo>
                    <a:pt x="5882" y="9716"/>
                  </a:moveTo>
                  <a:lnTo>
                    <a:pt x="5882" y="9966"/>
                  </a:lnTo>
                  <a:lnTo>
                    <a:pt x="5894" y="9966"/>
                  </a:lnTo>
                  <a:cubicBezTo>
                    <a:pt x="5894" y="10276"/>
                    <a:pt x="5644" y="10550"/>
                    <a:pt x="5323" y="10550"/>
                  </a:cubicBezTo>
                  <a:lnTo>
                    <a:pt x="894" y="10550"/>
                  </a:lnTo>
                  <a:cubicBezTo>
                    <a:pt x="584" y="10550"/>
                    <a:pt x="310" y="10299"/>
                    <a:pt x="310" y="9966"/>
                  </a:cubicBezTo>
                  <a:lnTo>
                    <a:pt x="310" y="9716"/>
                  </a:lnTo>
                  <a:close/>
                  <a:moveTo>
                    <a:pt x="894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7835"/>
                  </a:lnTo>
                  <a:cubicBezTo>
                    <a:pt x="1" y="7930"/>
                    <a:pt x="72" y="8002"/>
                    <a:pt x="167" y="8002"/>
                  </a:cubicBezTo>
                  <a:cubicBezTo>
                    <a:pt x="263" y="8002"/>
                    <a:pt x="334" y="7930"/>
                    <a:pt x="334" y="7835"/>
                  </a:cubicBezTo>
                  <a:lnTo>
                    <a:pt x="334" y="1346"/>
                  </a:lnTo>
                  <a:lnTo>
                    <a:pt x="3382" y="1346"/>
                  </a:lnTo>
                  <a:cubicBezTo>
                    <a:pt x="3477" y="1346"/>
                    <a:pt x="3549" y="1275"/>
                    <a:pt x="3549" y="1179"/>
                  </a:cubicBezTo>
                  <a:cubicBezTo>
                    <a:pt x="3549" y="1096"/>
                    <a:pt x="3477" y="1025"/>
                    <a:pt x="3382" y="1025"/>
                  </a:cubicBezTo>
                  <a:lnTo>
                    <a:pt x="334" y="1025"/>
                  </a:lnTo>
                  <a:lnTo>
                    <a:pt x="334" y="882"/>
                  </a:lnTo>
                  <a:cubicBezTo>
                    <a:pt x="334" y="572"/>
                    <a:pt x="584" y="310"/>
                    <a:pt x="906" y="310"/>
                  </a:cubicBezTo>
                  <a:lnTo>
                    <a:pt x="5335" y="310"/>
                  </a:lnTo>
                  <a:cubicBezTo>
                    <a:pt x="5644" y="310"/>
                    <a:pt x="5918" y="560"/>
                    <a:pt x="5918" y="882"/>
                  </a:cubicBezTo>
                  <a:lnTo>
                    <a:pt x="5918" y="1025"/>
                  </a:lnTo>
                  <a:lnTo>
                    <a:pt x="4073" y="1025"/>
                  </a:lnTo>
                  <a:cubicBezTo>
                    <a:pt x="3977" y="1025"/>
                    <a:pt x="3906" y="1096"/>
                    <a:pt x="3906" y="1179"/>
                  </a:cubicBezTo>
                  <a:cubicBezTo>
                    <a:pt x="3906" y="1275"/>
                    <a:pt x="3977" y="1346"/>
                    <a:pt x="4073" y="1346"/>
                  </a:cubicBezTo>
                  <a:lnTo>
                    <a:pt x="5894" y="1346"/>
                  </a:lnTo>
                  <a:lnTo>
                    <a:pt x="5894" y="3287"/>
                  </a:lnTo>
                  <a:cubicBezTo>
                    <a:pt x="5751" y="3251"/>
                    <a:pt x="5597" y="3239"/>
                    <a:pt x="5454" y="3239"/>
                  </a:cubicBezTo>
                  <a:cubicBezTo>
                    <a:pt x="4811" y="3239"/>
                    <a:pt x="4215" y="3501"/>
                    <a:pt x="3799" y="3930"/>
                  </a:cubicBezTo>
                  <a:lnTo>
                    <a:pt x="989" y="3930"/>
                  </a:lnTo>
                  <a:cubicBezTo>
                    <a:pt x="894" y="3930"/>
                    <a:pt x="822" y="4001"/>
                    <a:pt x="822" y="4084"/>
                  </a:cubicBezTo>
                  <a:cubicBezTo>
                    <a:pt x="822" y="4180"/>
                    <a:pt x="894" y="4251"/>
                    <a:pt x="989" y="4251"/>
                  </a:cubicBezTo>
                  <a:lnTo>
                    <a:pt x="3537" y="4251"/>
                  </a:lnTo>
                  <a:cubicBezTo>
                    <a:pt x="3477" y="4346"/>
                    <a:pt x="3418" y="4430"/>
                    <a:pt x="3370" y="4537"/>
                  </a:cubicBezTo>
                  <a:lnTo>
                    <a:pt x="1787" y="4537"/>
                  </a:lnTo>
                  <a:cubicBezTo>
                    <a:pt x="1703" y="4537"/>
                    <a:pt x="1620" y="4608"/>
                    <a:pt x="1620" y="4704"/>
                  </a:cubicBezTo>
                  <a:cubicBezTo>
                    <a:pt x="1620" y="4787"/>
                    <a:pt x="1703" y="4858"/>
                    <a:pt x="1787" y="4858"/>
                  </a:cubicBezTo>
                  <a:lnTo>
                    <a:pt x="3239" y="4858"/>
                  </a:lnTo>
                  <a:cubicBezTo>
                    <a:pt x="3156" y="5085"/>
                    <a:pt x="3132" y="5323"/>
                    <a:pt x="3132" y="5573"/>
                  </a:cubicBezTo>
                  <a:lnTo>
                    <a:pt x="3132" y="5739"/>
                  </a:lnTo>
                  <a:lnTo>
                    <a:pt x="1418" y="5739"/>
                  </a:lnTo>
                  <a:cubicBezTo>
                    <a:pt x="1322" y="5739"/>
                    <a:pt x="1251" y="5811"/>
                    <a:pt x="1251" y="5906"/>
                  </a:cubicBezTo>
                  <a:cubicBezTo>
                    <a:pt x="1251" y="5989"/>
                    <a:pt x="1322" y="6073"/>
                    <a:pt x="1418" y="6073"/>
                  </a:cubicBezTo>
                  <a:lnTo>
                    <a:pt x="3180" y="6073"/>
                  </a:lnTo>
                  <a:cubicBezTo>
                    <a:pt x="3192" y="6132"/>
                    <a:pt x="3203" y="6168"/>
                    <a:pt x="3215" y="6216"/>
                  </a:cubicBezTo>
                  <a:lnTo>
                    <a:pt x="2382" y="6216"/>
                  </a:lnTo>
                  <a:cubicBezTo>
                    <a:pt x="2299" y="6216"/>
                    <a:pt x="2215" y="6287"/>
                    <a:pt x="2215" y="6382"/>
                  </a:cubicBezTo>
                  <a:cubicBezTo>
                    <a:pt x="2215" y="6466"/>
                    <a:pt x="2299" y="6549"/>
                    <a:pt x="2382" y="6549"/>
                  </a:cubicBezTo>
                  <a:lnTo>
                    <a:pt x="3334" y="6549"/>
                  </a:lnTo>
                  <a:cubicBezTo>
                    <a:pt x="3704" y="7347"/>
                    <a:pt x="4513" y="7894"/>
                    <a:pt x="5454" y="7894"/>
                  </a:cubicBezTo>
                  <a:cubicBezTo>
                    <a:pt x="5597" y="7894"/>
                    <a:pt x="5751" y="7883"/>
                    <a:pt x="5894" y="7859"/>
                  </a:cubicBezTo>
                  <a:lnTo>
                    <a:pt x="5894" y="9407"/>
                  </a:lnTo>
                  <a:lnTo>
                    <a:pt x="334" y="9407"/>
                  </a:lnTo>
                  <a:lnTo>
                    <a:pt x="334" y="8514"/>
                  </a:lnTo>
                  <a:cubicBezTo>
                    <a:pt x="334" y="8418"/>
                    <a:pt x="263" y="8347"/>
                    <a:pt x="167" y="8347"/>
                  </a:cubicBezTo>
                  <a:cubicBezTo>
                    <a:pt x="72" y="8347"/>
                    <a:pt x="1" y="8418"/>
                    <a:pt x="1" y="8514"/>
                  </a:cubicBezTo>
                  <a:lnTo>
                    <a:pt x="1" y="9978"/>
                  </a:lnTo>
                  <a:cubicBezTo>
                    <a:pt x="1" y="10478"/>
                    <a:pt x="405" y="10871"/>
                    <a:pt x="894" y="10871"/>
                  </a:cubicBezTo>
                  <a:lnTo>
                    <a:pt x="5323" y="10871"/>
                  </a:lnTo>
                  <a:cubicBezTo>
                    <a:pt x="5811" y="10871"/>
                    <a:pt x="6216" y="10478"/>
                    <a:pt x="6216" y="9978"/>
                  </a:cubicBezTo>
                  <a:lnTo>
                    <a:pt x="6216" y="9561"/>
                  </a:lnTo>
                  <a:lnTo>
                    <a:pt x="6216" y="7763"/>
                  </a:lnTo>
                  <a:cubicBezTo>
                    <a:pt x="7121" y="7454"/>
                    <a:pt x="7775" y="6573"/>
                    <a:pt x="7775" y="5561"/>
                  </a:cubicBezTo>
                  <a:cubicBezTo>
                    <a:pt x="7787" y="5204"/>
                    <a:pt x="7716" y="4858"/>
                    <a:pt x="7549" y="4537"/>
                  </a:cubicBezTo>
                  <a:cubicBezTo>
                    <a:pt x="7515" y="4485"/>
                    <a:pt x="7462" y="4446"/>
                    <a:pt x="7399" y="4446"/>
                  </a:cubicBezTo>
                  <a:cubicBezTo>
                    <a:pt x="7375" y="4446"/>
                    <a:pt x="7350" y="4452"/>
                    <a:pt x="7323" y="4465"/>
                  </a:cubicBezTo>
                  <a:cubicBezTo>
                    <a:pt x="7252" y="4501"/>
                    <a:pt x="7204" y="4596"/>
                    <a:pt x="7252" y="4680"/>
                  </a:cubicBezTo>
                  <a:cubicBezTo>
                    <a:pt x="7383" y="4954"/>
                    <a:pt x="7442" y="5251"/>
                    <a:pt x="7442" y="5561"/>
                  </a:cubicBezTo>
                  <a:cubicBezTo>
                    <a:pt x="7442" y="6656"/>
                    <a:pt x="6549" y="7573"/>
                    <a:pt x="5430" y="7573"/>
                  </a:cubicBezTo>
                  <a:cubicBezTo>
                    <a:pt x="4335" y="7573"/>
                    <a:pt x="3430" y="6680"/>
                    <a:pt x="3430" y="5561"/>
                  </a:cubicBezTo>
                  <a:cubicBezTo>
                    <a:pt x="3430" y="4442"/>
                    <a:pt x="4323" y="3549"/>
                    <a:pt x="5430" y="3549"/>
                  </a:cubicBezTo>
                  <a:cubicBezTo>
                    <a:pt x="5990" y="3549"/>
                    <a:pt x="6525" y="3787"/>
                    <a:pt x="6906" y="4192"/>
                  </a:cubicBezTo>
                  <a:cubicBezTo>
                    <a:pt x="6939" y="4224"/>
                    <a:pt x="6986" y="4243"/>
                    <a:pt x="7032" y="4243"/>
                  </a:cubicBezTo>
                  <a:cubicBezTo>
                    <a:pt x="7069" y="4243"/>
                    <a:pt x="7106" y="4230"/>
                    <a:pt x="7133" y="4204"/>
                  </a:cubicBezTo>
                  <a:cubicBezTo>
                    <a:pt x="7192" y="4144"/>
                    <a:pt x="7204" y="4049"/>
                    <a:pt x="7144" y="3989"/>
                  </a:cubicBezTo>
                  <a:cubicBezTo>
                    <a:pt x="6882" y="3703"/>
                    <a:pt x="6561" y="3489"/>
                    <a:pt x="6216" y="3370"/>
                  </a:cubicBezTo>
                  <a:lnTo>
                    <a:pt x="6216" y="1191"/>
                  </a:lnTo>
                  <a:lnTo>
                    <a:pt x="6216" y="894"/>
                  </a:lnTo>
                  <a:cubicBezTo>
                    <a:pt x="6216" y="394"/>
                    <a:pt x="5811" y="1"/>
                    <a:pt x="5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2939833" y="2603066"/>
              <a:ext cx="11395" cy="18652"/>
            </a:xfrm>
            <a:custGeom>
              <a:rect b="b" l="l" r="r" t="t"/>
              <a:pathLst>
                <a:path extrusionOk="0" h="586" w="358">
                  <a:moveTo>
                    <a:pt x="203" y="1"/>
                  </a:moveTo>
                  <a:cubicBezTo>
                    <a:pt x="118" y="1"/>
                    <a:pt x="47" y="57"/>
                    <a:pt x="36" y="133"/>
                  </a:cubicBezTo>
                  <a:cubicBezTo>
                    <a:pt x="24" y="228"/>
                    <a:pt x="1" y="324"/>
                    <a:pt x="1" y="419"/>
                  </a:cubicBezTo>
                  <a:cubicBezTo>
                    <a:pt x="1" y="502"/>
                    <a:pt x="72" y="586"/>
                    <a:pt x="167" y="586"/>
                  </a:cubicBezTo>
                  <a:cubicBezTo>
                    <a:pt x="263" y="586"/>
                    <a:pt x="334" y="502"/>
                    <a:pt x="334" y="419"/>
                  </a:cubicBezTo>
                  <a:cubicBezTo>
                    <a:pt x="334" y="336"/>
                    <a:pt x="334" y="252"/>
                    <a:pt x="346" y="181"/>
                  </a:cubicBezTo>
                  <a:cubicBezTo>
                    <a:pt x="358" y="109"/>
                    <a:pt x="322" y="14"/>
                    <a:pt x="227" y="2"/>
                  </a:cubicBezTo>
                  <a:cubicBezTo>
                    <a:pt x="219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2963706" y="2653103"/>
              <a:ext cx="19735" cy="14101"/>
            </a:xfrm>
            <a:custGeom>
              <a:rect b="b" l="l" r="r" t="t"/>
              <a:pathLst>
                <a:path extrusionOk="0" h="443" w="620">
                  <a:moveTo>
                    <a:pt x="178" y="1"/>
                  </a:moveTo>
                  <a:cubicBezTo>
                    <a:pt x="124" y="1"/>
                    <a:pt x="71" y="27"/>
                    <a:pt x="48" y="73"/>
                  </a:cubicBezTo>
                  <a:cubicBezTo>
                    <a:pt x="1" y="157"/>
                    <a:pt x="25" y="252"/>
                    <a:pt x="108" y="299"/>
                  </a:cubicBezTo>
                  <a:cubicBezTo>
                    <a:pt x="191" y="347"/>
                    <a:pt x="287" y="395"/>
                    <a:pt x="370" y="419"/>
                  </a:cubicBezTo>
                  <a:cubicBezTo>
                    <a:pt x="382" y="419"/>
                    <a:pt x="406" y="442"/>
                    <a:pt x="417" y="442"/>
                  </a:cubicBezTo>
                  <a:cubicBezTo>
                    <a:pt x="489" y="442"/>
                    <a:pt x="548" y="395"/>
                    <a:pt x="560" y="323"/>
                  </a:cubicBezTo>
                  <a:cubicBezTo>
                    <a:pt x="620" y="228"/>
                    <a:pt x="584" y="121"/>
                    <a:pt x="489" y="109"/>
                  </a:cubicBezTo>
                  <a:lnTo>
                    <a:pt x="263" y="26"/>
                  </a:lnTo>
                  <a:cubicBezTo>
                    <a:pt x="237" y="9"/>
                    <a:pt x="208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2948555" y="2577443"/>
              <a:ext cx="17093" cy="16615"/>
            </a:xfrm>
            <a:custGeom>
              <a:rect b="b" l="l" r="r" t="t"/>
              <a:pathLst>
                <a:path extrusionOk="0" h="522" w="537">
                  <a:moveTo>
                    <a:pt x="364" y="1"/>
                  </a:moveTo>
                  <a:cubicBezTo>
                    <a:pt x="322" y="1"/>
                    <a:pt x="280" y="15"/>
                    <a:pt x="251" y="45"/>
                  </a:cubicBezTo>
                  <a:cubicBezTo>
                    <a:pt x="179" y="117"/>
                    <a:pt x="120" y="200"/>
                    <a:pt x="60" y="271"/>
                  </a:cubicBezTo>
                  <a:cubicBezTo>
                    <a:pt x="1" y="343"/>
                    <a:pt x="24" y="450"/>
                    <a:pt x="84" y="498"/>
                  </a:cubicBezTo>
                  <a:cubicBezTo>
                    <a:pt x="120" y="510"/>
                    <a:pt x="143" y="521"/>
                    <a:pt x="179" y="521"/>
                  </a:cubicBezTo>
                  <a:cubicBezTo>
                    <a:pt x="227" y="521"/>
                    <a:pt x="286" y="498"/>
                    <a:pt x="310" y="462"/>
                  </a:cubicBezTo>
                  <a:cubicBezTo>
                    <a:pt x="358" y="402"/>
                    <a:pt x="417" y="343"/>
                    <a:pt x="465" y="283"/>
                  </a:cubicBezTo>
                  <a:cubicBezTo>
                    <a:pt x="536" y="224"/>
                    <a:pt x="536" y="117"/>
                    <a:pt x="477" y="45"/>
                  </a:cubicBezTo>
                  <a:cubicBezTo>
                    <a:pt x="447" y="15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2943621" y="2631299"/>
              <a:ext cx="16329" cy="17697"/>
            </a:xfrm>
            <a:custGeom>
              <a:rect b="b" l="l" r="r" t="t"/>
              <a:pathLst>
                <a:path extrusionOk="0" h="556" w="513">
                  <a:moveTo>
                    <a:pt x="196" y="1"/>
                  </a:moveTo>
                  <a:cubicBezTo>
                    <a:pt x="172" y="1"/>
                    <a:pt x="146" y="7"/>
                    <a:pt x="120" y="20"/>
                  </a:cubicBezTo>
                  <a:cubicBezTo>
                    <a:pt x="48" y="68"/>
                    <a:pt x="1" y="151"/>
                    <a:pt x="48" y="246"/>
                  </a:cubicBezTo>
                  <a:cubicBezTo>
                    <a:pt x="96" y="330"/>
                    <a:pt x="144" y="425"/>
                    <a:pt x="203" y="496"/>
                  </a:cubicBezTo>
                  <a:cubicBezTo>
                    <a:pt x="227" y="544"/>
                    <a:pt x="275" y="556"/>
                    <a:pt x="334" y="556"/>
                  </a:cubicBezTo>
                  <a:cubicBezTo>
                    <a:pt x="358" y="556"/>
                    <a:pt x="394" y="544"/>
                    <a:pt x="417" y="532"/>
                  </a:cubicBezTo>
                  <a:cubicBezTo>
                    <a:pt x="501" y="484"/>
                    <a:pt x="513" y="377"/>
                    <a:pt x="465" y="306"/>
                  </a:cubicBezTo>
                  <a:cubicBezTo>
                    <a:pt x="417" y="246"/>
                    <a:pt x="382" y="175"/>
                    <a:pt x="346" y="92"/>
                  </a:cubicBezTo>
                  <a:cubicBezTo>
                    <a:pt x="312" y="40"/>
                    <a:pt x="259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019408" y="2638907"/>
              <a:ext cx="16711" cy="16170"/>
            </a:xfrm>
            <a:custGeom>
              <a:rect b="b" l="l" r="r" t="t"/>
              <a:pathLst>
                <a:path extrusionOk="0" h="508" w="525">
                  <a:moveTo>
                    <a:pt x="346" y="1"/>
                  </a:moveTo>
                  <a:cubicBezTo>
                    <a:pt x="290" y="1"/>
                    <a:pt x="238" y="29"/>
                    <a:pt x="215" y="67"/>
                  </a:cubicBezTo>
                  <a:cubicBezTo>
                    <a:pt x="168" y="126"/>
                    <a:pt x="108" y="186"/>
                    <a:pt x="61" y="245"/>
                  </a:cubicBezTo>
                  <a:cubicBezTo>
                    <a:pt x="1" y="305"/>
                    <a:pt x="1" y="412"/>
                    <a:pt x="61" y="472"/>
                  </a:cubicBezTo>
                  <a:cubicBezTo>
                    <a:pt x="96" y="495"/>
                    <a:pt x="144" y="507"/>
                    <a:pt x="180" y="507"/>
                  </a:cubicBezTo>
                  <a:cubicBezTo>
                    <a:pt x="227" y="507"/>
                    <a:pt x="251" y="495"/>
                    <a:pt x="299" y="472"/>
                  </a:cubicBezTo>
                  <a:cubicBezTo>
                    <a:pt x="370" y="388"/>
                    <a:pt x="430" y="317"/>
                    <a:pt x="489" y="245"/>
                  </a:cubicBezTo>
                  <a:cubicBezTo>
                    <a:pt x="525" y="186"/>
                    <a:pt x="513" y="79"/>
                    <a:pt x="442" y="31"/>
                  </a:cubicBezTo>
                  <a:cubicBezTo>
                    <a:pt x="411" y="10"/>
                    <a:pt x="378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3033063" y="2611087"/>
              <a:ext cx="12159" cy="18971"/>
            </a:xfrm>
            <a:custGeom>
              <a:rect b="b" l="l" r="r" t="t"/>
              <a:pathLst>
                <a:path extrusionOk="0" h="596" w="382">
                  <a:moveTo>
                    <a:pt x="203" y="0"/>
                  </a:moveTo>
                  <a:cubicBezTo>
                    <a:pt x="108" y="0"/>
                    <a:pt x="36" y="72"/>
                    <a:pt x="36" y="167"/>
                  </a:cubicBezTo>
                  <a:cubicBezTo>
                    <a:pt x="36" y="238"/>
                    <a:pt x="36" y="334"/>
                    <a:pt x="24" y="405"/>
                  </a:cubicBezTo>
                  <a:cubicBezTo>
                    <a:pt x="1" y="488"/>
                    <a:pt x="60" y="584"/>
                    <a:pt x="155" y="596"/>
                  </a:cubicBezTo>
                  <a:lnTo>
                    <a:pt x="179" y="596"/>
                  </a:lnTo>
                  <a:cubicBezTo>
                    <a:pt x="263" y="596"/>
                    <a:pt x="334" y="536"/>
                    <a:pt x="346" y="465"/>
                  </a:cubicBezTo>
                  <a:cubicBezTo>
                    <a:pt x="370" y="369"/>
                    <a:pt x="382" y="274"/>
                    <a:pt x="382" y="167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024342" y="2583363"/>
              <a:ext cx="15947" cy="17888"/>
            </a:xfrm>
            <a:custGeom>
              <a:rect b="b" l="l" r="r" t="t"/>
              <a:pathLst>
                <a:path extrusionOk="0" h="562" w="501">
                  <a:moveTo>
                    <a:pt x="187" y="1"/>
                  </a:moveTo>
                  <a:cubicBezTo>
                    <a:pt x="154" y="1"/>
                    <a:pt x="119" y="13"/>
                    <a:pt x="84" y="38"/>
                  </a:cubicBezTo>
                  <a:cubicBezTo>
                    <a:pt x="13" y="97"/>
                    <a:pt x="1" y="193"/>
                    <a:pt x="60" y="264"/>
                  </a:cubicBezTo>
                  <a:cubicBezTo>
                    <a:pt x="96" y="324"/>
                    <a:pt x="144" y="395"/>
                    <a:pt x="179" y="466"/>
                  </a:cubicBezTo>
                  <a:cubicBezTo>
                    <a:pt x="203" y="526"/>
                    <a:pt x="263" y="562"/>
                    <a:pt x="322" y="562"/>
                  </a:cubicBezTo>
                  <a:cubicBezTo>
                    <a:pt x="358" y="562"/>
                    <a:pt x="370" y="562"/>
                    <a:pt x="394" y="550"/>
                  </a:cubicBezTo>
                  <a:cubicBezTo>
                    <a:pt x="477" y="502"/>
                    <a:pt x="501" y="407"/>
                    <a:pt x="465" y="324"/>
                  </a:cubicBezTo>
                  <a:cubicBezTo>
                    <a:pt x="417" y="228"/>
                    <a:pt x="370" y="145"/>
                    <a:pt x="310" y="74"/>
                  </a:cubicBezTo>
                  <a:cubicBezTo>
                    <a:pt x="276" y="25"/>
                    <a:pt x="233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2992894" y="2655808"/>
              <a:ext cx="19735" cy="12159"/>
            </a:xfrm>
            <a:custGeom>
              <a:rect b="b" l="l" r="r" t="t"/>
              <a:pathLst>
                <a:path extrusionOk="0" h="382" w="620">
                  <a:moveTo>
                    <a:pt x="437" y="0"/>
                  </a:moveTo>
                  <a:cubicBezTo>
                    <a:pt x="419" y="0"/>
                    <a:pt x="400" y="4"/>
                    <a:pt x="382" y="12"/>
                  </a:cubicBezTo>
                  <a:cubicBezTo>
                    <a:pt x="298" y="36"/>
                    <a:pt x="227" y="60"/>
                    <a:pt x="155" y="72"/>
                  </a:cubicBezTo>
                  <a:cubicBezTo>
                    <a:pt x="60" y="84"/>
                    <a:pt x="1" y="155"/>
                    <a:pt x="24" y="250"/>
                  </a:cubicBezTo>
                  <a:cubicBezTo>
                    <a:pt x="36" y="322"/>
                    <a:pt x="96" y="381"/>
                    <a:pt x="179" y="381"/>
                  </a:cubicBezTo>
                  <a:lnTo>
                    <a:pt x="203" y="381"/>
                  </a:lnTo>
                  <a:cubicBezTo>
                    <a:pt x="298" y="369"/>
                    <a:pt x="393" y="357"/>
                    <a:pt x="477" y="322"/>
                  </a:cubicBezTo>
                  <a:cubicBezTo>
                    <a:pt x="572" y="298"/>
                    <a:pt x="620" y="203"/>
                    <a:pt x="584" y="119"/>
                  </a:cubicBezTo>
                  <a:cubicBezTo>
                    <a:pt x="556" y="45"/>
                    <a:pt x="500" y="0"/>
                    <a:pt x="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000469" y="2566366"/>
              <a:ext cx="20117" cy="13655"/>
            </a:xfrm>
            <a:custGeom>
              <a:rect b="b" l="l" r="r" t="t"/>
              <a:pathLst>
                <a:path extrusionOk="0" h="429" w="632">
                  <a:moveTo>
                    <a:pt x="181" y="0"/>
                  </a:moveTo>
                  <a:cubicBezTo>
                    <a:pt x="116" y="0"/>
                    <a:pt x="55" y="43"/>
                    <a:pt x="36" y="107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358" y="405"/>
                  </a:lnTo>
                  <a:cubicBezTo>
                    <a:pt x="394" y="429"/>
                    <a:pt x="405" y="429"/>
                    <a:pt x="441" y="429"/>
                  </a:cubicBezTo>
                  <a:cubicBezTo>
                    <a:pt x="501" y="429"/>
                    <a:pt x="560" y="393"/>
                    <a:pt x="584" y="334"/>
                  </a:cubicBezTo>
                  <a:cubicBezTo>
                    <a:pt x="632" y="274"/>
                    <a:pt x="596" y="167"/>
                    <a:pt x="513" y="131"/>
                  </a:cubicBezTo>
                  <a:cubicBezTo>
                    <a:pt x="417" y="84"/>
                    <a:pt x="334" y="36"/>
                    <a:pt x="239" y="12"/>
                  </a:cubicBez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2972045" y="2565188"/>
              <a:ext cx="18971" cy="12191"/>
            </a:xfrm>
            <a:custGeom>
              <a:rect b="b" l="l" r="r" t="t"/>
              <a:pathLst>
                <a:path extrusionOk="0" h="383" w="596">
                  <a:moveTo>
                    <a:pt x="441" y="0"/>
                  </a:moveTo>
                  <a:cubicBezTo>
                    <a:pt x="434" y="0"/>
                    <a:pt x="426" y="1"/>
                    <a:pt x="417" y="2"/>
                  </a:cubicBezTo>
                  <a:cubicBezTo>
                    <a:pt x="310" y="13"/>
                    <a:pt x="227" y="25"/>
                    <a:pt x="144" y="61"/>
                  </a:cubicBezTo>
                  <a:cubicBezTo>
                    <a:pt x="48" y="85"/>
                    <a:pt x="1" y="180"/>
                    <a:pt x="36" y="264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203" y="383"/>
                    <a:pt x="215" y="383"/>
                    <a:pt x="227" y="371"/>
                  </a:cubicBezTo>
                  <a:cubicBezTo>
                    <a:pt x="298" y="347"/>
                    <a:pt x="370" y="323"/>
                    <a:pt x="453" y="311"/>
                  </a:cubicBezTo>
                  <a:cubicBezTo>
                    <a:pt x="536" y="299"/>
                    <a:pt x="596" y="228"/>
                    <a:pt x="596" y="133"/>
                  </a:cubicBezTo>
                  <a:cubicBezTo>
                    <a:pt x="585" y="56"/>
                    <a:pt x="52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2976597" y="2586451"/>
              <a:ext cx="32244" cy="61814"/>
            </a:xfrm>
            <a:custGeom>
              <a:rect b="b" l="l" r="r" t="t"/>
              <a:pathLst>
                <a:path extrusionOk="0" h="1942" w="1013">
                  <a:moveTo>
                    <a:pt x="501" y="0"/>
                  </a:moveTo>
                  <a:cubicBezTo>
                    <a:pt x="417" y="0"/>
                    <a:pt x="334" y="72"/>
                    <a:pt x="334" y="167"/>
                  </a:cubicBezTo>
                  <a:lnTo>
                    <a:pt x="334" y="310"/>
                  </a:lnTo>
                  <a:cubicBezTo>
                    <a:pt x="143" y="346"/>
                    <a:pt x="1" y="524"/>
                    <a:pt x="1" y="715"/>
                  </a:cubicBezTo>
                  <a:cubicBezTo>
                    <a:pt x="1" y="941"/>
                    <a:pt x="179" y="1131"/>
                    <a:pt x="417" y="1131"/>
                  </a:cubicBezTo>
                  <a:lnTo>
                    <a:pt x="608" y="1131"/>
                  </a:lnTo>
                  <a:cubicBezTo>
                    <a:pt x="655" y="1131"/>
                    <a:pt x="691" y="1179"/>
                    <a:pt x="691" y="1227"/>
                  </a:cubicBezTo>
                  <a:cubicBezTo>
                    <a:pt x="691" y="1262"/>
                    <a:pt x="655" y="1310"/>
                    <a:pt x="608" y="1310"/>
                  </a:cubicBezTo>
                  <a:lnTo>
                    <a:pt x="322" y="1310"/>
                  </a:lnTo>
                  <a:cubicBezTo>
                    <a:pt x="310" y="1239"/>
                    <a:pt x="251" y="1179"/>
                    <a:pt x="155" y="1179"/>
                  </a:cubicBezTo>
                  <a:cubicBezTo>
                    <a:pt x="72" y="1179"/>
                    <a:pt x="1" y="1250"/>
                    <a:pt x="1" y="1346"/>
                  </a:cubicBezTo>
                  <a:cubicBezTo>
                    <a:pt x="1" y="1501"/>
                    <a:pt x="132" y="1643"/>
                    <a:pt x="298" y="1643"/>
                  </a:cubicBezTo>
                  <a:lnTo>
                    <a:pt x="334" y="1643"/>
                  </a:lnTo>
                  <a:lnTo>
                    <a:pt x="334" y="1774"/>
                  </a:lnTo>
                  <a:cubicBezTo>
                    <a:pt x="334" y="1858"/>
                    <a:pt x="405" y="1941"/>
                    <a:pt x="501" y="1941"/>
                  </a:cubicBezTo>
                  <a:cubicBezTo>
                    <a:pt x="596" y="1941"/>
                    <a:pt x="667" y="1858"/>
                    <a:pt x="667" y="1774"/>
                  </a:cubicBezTo>
                  <a:lnTo>
                    <a:pt x="667" y="1620"/>
                  </a:lnTo>
                  <a:cubicBezTo>
                    <a:pt x="858" y="1596"/>
                    <a:pt x="1001" y="1417"/>
                    <a:pt x="1001" y="1227"/>
                  </a:cubicBezTo>
                  <a:cubicBezTo>
                    <a:pt x="1001" y="1000"/>
                    <a:pt x="834" y="810"/>
                    <a:pt x="596" y="810"/>
                  </a:cubicBezTo>
                  <a:lnTo>
                    <a:pt x="393" y="810"/>
                  </a:lnTo>
                  <a:cubicBezTo>
                    <a:pt x="358" y="810"/>
                    <a:pt x="310" y="762"/>
                    <a:pt x="310" y="715"/>
                  </a:cubicBezTo>
                  <a:cubicBezTo>
                    <a:pt x="310" y="667"/>
                    <a:pt x="358" y="631"/>
                    <a:pt x="393" y="631"/>
                  </a:cubicBezTo>
                  <a:lnTo>
                    <a:pt x="679" y="631"/>
                  </a:lnTo>
                  <a:cubicBezTo>
                    <a:pt x="691" y="703"/>
                    <a:pt x="751" y="762"/>
                    <a:pt x="846" y="762"/>
                  </a:cubicBezTo>
                  <a:cubicBezTo>
                    <a:pt x="929" y="762"/>
                    <a:pt x="1013" y="679"/>
                    <a:pt x="1013" y="596"/>
                  </a:cubicBezTo>
                  <a:cubicBezTo>
                    <a:pt x="1013" y="429"/>
                    <a:pt x="870" y="298"/>
                    <a:pt x="715" y="298"/>
                  </a:cubicBezTo>
                  <a:lnTo>
                    <a:pt x="667" y="298"/>
                  </a:lnTo>
                  <a:lnTo>
                    <a:pt x="667" y="167"/>
                  </a:lnTo>
                  <a:cubicBezTo>
                    <a:pt x="667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7"/>
          <p:cNvSpPr/>
          <p:nvPr/>
        </p:nvSpPr>
        <p:spPr>
          <a:xfrm>
            <a:off x="8557200" y="4318500"/>
            <a:ext cx="586800" cy="8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8" name="Google Shape;378;p36"/>
          <p:cNvGraphicFramePr/>
          <p:nvPr/>
        </p:nvGraphicFramePr>
        <p:xfrm>
          <a:off x="405300" y="840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{71115386-2CD5-42AF-96ED-ABC2D54F6276}</a:tableStyleId>
              </a:tblPr>
              <a:tblGrid>
                <a:gridCol w="645350"/>
                <a:gridCol w="616700"/>
                <a:gridCol w="523050"/>
                <a:gridCol w="523050"/>
                <a:gridCol w="523050"/>
                <a:gridCol w="523050"/>
                <a:gridCol w="523050"/>
              </a:tblGrid>
              <a:tr h="274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2021년도 리뷰 개수</a:t>
                      </a:r>
                      <a:r>
                        <a:rPr b="1" lang="en" sz="7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(2021.01.01~2021.09.30)</a:t>
                      </a:r>
                      <a:endParaRPr b="1" sz="7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은행</a:t>
                      </a:r>
                      <a:endParaRPr b="1" sz="800">
                        <a:solidFill>
                          <a:schemeClr val="l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</a:t>
                      </a:r>
                      <a:endParaRPr sz="600">
                        <a:solidFill>
                          <a:schemeClr val="l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★★</a:t>
                      </a:r>
                      <a:endParaRPr sz="600">
                        <a:solidFill>
                          <a:schemeClr val="l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★★★</a:t>
                      </a:r>
                      <a:endParaRPr sz="600">
                        <a:solidFill>
                          <a:schemeClr val="l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★★★★</a:t>
                      </a:r>
                      <a:endParaRPr sz="5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★★★★★</a:t>
                      </a:r>
                      <a:endParaRPr sz="5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2"/>
                          </a:solidFill>
                        </a:rPr>
                        <a:t>전체</a:t>
                      </a:r>
                      <a:endParaRPr b="1" sz="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수협</a:t>
                      </a:r>
                      <a:endParaRPr b="1" sz="800"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33</a:t>
                      </a:r>
                      <a:endParaRPr sz="800"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</a:t>
                      </a:r>
                      <a:endParaRPr sz="800"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</a:t>
                      </a:r>
                      <a:endParaRPr sz="800"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</a:t>
                      </a:r>
                      <a:endParaRPr sz="800"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</a:t>
                      </a:r>
                      <a:endParaRPr sz="800"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45</a:t>
                      </a:r>
                      <a:endParaRPr sz="800"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농협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1,072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101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253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1,090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5,932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8,448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국민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2,257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203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581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2,808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19,882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25,731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우리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1,154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127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129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121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577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2,108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SC제일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366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15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199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637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한국씨티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413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43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212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737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하나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790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92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110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169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992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2,153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신한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2,540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158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145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296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3,217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케이뱅크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1,999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121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167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74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307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2,668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카카오뱅크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1,481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64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85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143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1,083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2,856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토스뱅크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1,709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354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563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855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4,032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7,513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79" name="Google Shape;379;p36"/>
          <p:cNvCxnSpPr/>
          <p:nvPr/>
        </p:nvCxnSpPr>
        <p:spPr>
          <a:xfrm>
            <a:off x="4572000" y="1253356"/>
            <a:ext cx="0" cy="316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0" name="Google Shape;3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325" y="1562268"/>
            <a:ext cx="4199825" cy="25156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6"/>
          <p:cNvCxnSpPr/>
          <p:nvPr/>
        </p:nvCxnSpPr>
        <p:spPr>
          <a:xfrm>
            <a:off x="387625" y="1647525"/>
            <a:ext cx="393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6"/>
          <p:cNvSpPr txBox="1"/>
          <p:nvPr/>
        </p:nvSpPr>
        <p:spPr>
          <a:xfrm>
            <a:off x="1504650" y="1408875"/>
            <a:ext cx="213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anjari"/>
                <a:ea typeface="Manjari"/>
                <a:cs typeface="Manjari"/>
                <a:sym typeface="Manjari"/>
              </a:rPr>
              <a:t>리뷰 수가 현저하게 작아 제외</a:t>
            </a:r>
            <a:endParaRPr b="1" sz="12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2156700" y="235150"/>
            <a:ext cx="483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리뷰 개수 및 별점별 비율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37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SCORING</a:t>
            </a:r>
            <a:endParaRPr sz="2200"/>
          </a:p>
        </p:txBody>
      </p:sp>
      <p:sp>
        <p:nvSpPr>
          <p:cNvPr id="390" name="Google Shape;390;p37"/>
          <p:cNvSpPr txBox="1"/>
          <p:nvPr>
            <p:ph idx="2" type="subTitle"/>
          </p:nvPr>
        </p:nvSpPr>
        <p:spPr>
          <a:xfrm>
            <a:off x="3310050" y="3209675"/>
            <a:ext cx="2523900" cy="6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감성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사전 구축 및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점수 계산 알고리즘 구축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37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03</a:t>
            </a:r>
            <a:endParaRPr sz="10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2156700" y="235150"/>
            <a:ext cx="483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 SemiBold"/>
                <a:ea typeface="Comfortaa SemiBold"/>
                <a:cs typeface="Comfortaa SemiBold"/>
                <a:sym typeface="Comfortaa SemiBold"/>
              </a:rPr>
              <a:t>Sentiment Dictionary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 구축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8" name="Google Shape;398;p38"/>
          <p:cNvSpPr txBox="1"/>
          <p:nvPr>
            <p:ph idx="2" type="subTitle"/>
          </p:nvPr>
        </p:nvSpPr>
        <p:spPr>
          <a:xfrm>
            <a:off x="118400" y="1033975"/>
            <a:ext cx="7807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모든 은행 리뷰에 대해 단어 빈도수를 추출,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highlight>
                  <a:schemeClr val="dk2"/>
                </a:highlight>
                <a:latin typeface="Nanum Gothic"/>
                <a:ea typeface="Nanum Gothic"/>
                <a:cs typeface="Nanum Gothic"/>
                <a:sym typeface="Nanum Gothic"/>
              </a:rPr>
              <a:t> 품사별 최소 30개 이상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 빈도수 존재하는 단어들에 대해 점수 부여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Scoring 방식 : 팀원 3명의 합의로, 최소 -5 최대 5로 더하기 점수와 곱하기 점수 결정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3152400" y="592238"/>
            <a:ext cx="59154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 매긴 품사 (9가지)</a:t>
            </a:r>
            <a:endParaRPr b="1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NNG(일반명사), NNP(고유명사), VA(형용사), VV(동사),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MAG(일반부사), VX(보조용언), XR(어근), IC(감탄사), NR(수사) </a:t>
            </a:r>
            <a:endParaRPr/>
          </a:p>
        </p:txBody>
      </p:sp>
      <p:pic>
        <p:nvPicPr>
          <p:cNvPr id="400" name="Google Shape;400;p3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50" y="1914200"/>
            <a:ext cx="4485726" cy="277367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 txBox="1"/>
          <p:nvPr>
            <p:ph idx="2" type="subTitle"/>
          </p:nvPr>
        </p:nvSpPr>
        <p:spPr>
          <a:xfrm>
            <a:off x="5159225" y="1944450"/>
            <a:ext cx="3579900" cy="27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총 463개 단어에 대한 점수 등록,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User Dictionary 에는 162개 단어 등록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Gothic ExtraBold"/>
                <a:ea typeface="NanumGothic ExtraBold"/>
                <a:cs typeface="NanumGothic ExtraBold"/>
                <a:sym typeface="NanumGothic ExtraBold"/>
              </a:rPr>
              <a:t>User Dictionary </a:t>
            </a:r>
            <a:endParaRPr sz="13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은행 어플에서 사용되는 분야 용어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Ex. 간편결제, 어플, 원큐, 공동인증서</a:t>
            </a:r>
            <a:endParaRPr sz="12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 품사가 잘못 인식되어 나오는 용어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Ex. 안(NNG) -&gt; 안(MAG)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줄임말, 인터넷 용어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Ex. 업뎃, 구뜨, 쩔어 , ㄹㅇ</a:t>
            </a:r>
            <a:endParaRPr sz="12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점수 알고리즘이 충돌하는 용어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Ex. 장난하냐/ 장난하는 것도 아니고</a:t>
            </a:r>
            <a:endParaRPr sz="12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rPr>
              <a:t>하나은행의 ‘하나’ / 별 하나의 ‘하나’</a:t>
            </a:r>
            <a:endParaRPr sz="1200">
              <a:solidFill>
                <a:srgbClr val="99999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2" name="Google Shape;402;p38"/>
          <p:cNvCxnSpPr/>
          <p:nvPr/>
        </p:nvCxnSpPr>
        <p:spPr>
          <a:xfrm>
            <a:off x="4572000" y="782150"/>
            <a:ext cx="0" cy="5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39"/>
          <p:cNvSpPr txBox="1"/>
          <p:nvPr/>
        </p:nvSpPr>
        <p:spPr>
          <a:xfrm>
            <a:off x="2156700" y="235150"/>
            <a:ext cx="483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감성사전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 &amp; 사용자 정의 사전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9" name="Google Shape;4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533" y="1259825"/>
            <a:ext cx="2214793" cy="3458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300" y="1259825"/>
            <a:ext cx="2393400" cy="34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 txBox="1"/>
          <p:nvPr>
            <p:ph idx="2" type="subTitle"/>
          </p:nvPr>
        </p:nvSpPr>
        <p:spPr>
          <a:xfrm>
            <a:off x="887400" y="529325"/>
            <a:ext cx="2193300" cy="12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감성 사전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2" name="Google Shape;412;p39"/>
          <p:cNvSpPr txBox="1"/>
          <p:nvPr>
            <p:ph idx="2" type="subTitle"/>
          </p:nvPr>
        </p:nvSpPr>
        <p:spPr>
          <a:xfrm>
            <a:off x="3530525" y="529325"/>
            <a:ext cx="2193300" cy="12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사용자 정의 사전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6178600" y="356707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사전에 등록되지 않은 단어는 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점수계산 시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더하기 점수 0, 곱하기 점수 1을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Default 값으로 가짐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6081825" y="3280100"/>
            <a:ext cx="39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B7B7B7"/>
                </a:solidFill>
                <a:latin typeface="Manjari"/>
                <a:ea typeface="Manjari"/>
                <a:cs typeface="Manjari"/>
                <a:sym typeface="Manjari"/>
              </a:rPr>
              <a:t>*</a:t>
            </a:r>
            <a:endParaRPr b="1" sz="2400">
              <a:solidFill>
                <a:srgbClr val="B7B7B7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0"/>
          <p:cNvSpPr txBox="1"/>
          <p:nvPr/>
        </p:nvSpPr>
        <p:spPr>
          <a:xfrm>
            <a:off x="2763900" y="261625"/>
            <a:ext cx="3616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점수 계산 알고리즘 구축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21" name="Google Shape;421;p40"/>
          <p:cNvGraphicFramePr/>
          <p:nvPr/>
        </p:nvGraphicFramePr>
        <p:xfrm>
          <a:off x="2187425" y="81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{71115386-2CD5-42AF-96ED-ABC2D54F6276}</a:tableStyleId>
              </a:tblPr>
              <a:tblGrid>
                <a:gridCol w="444067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문장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2" name="Google Shape;422;p40"/>
          <p:cNvGraphicFramePr/>
          <p:nvPr/>
        </p:nvGraphicFramePr>
        <p:xfrm>
          <a:off x="2187425" y="181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{71115386-2CD5-42AF-96ED-ABC2D54F6276}</a:tableStyleId>
              </a:tblPr>
              <a:tblGrid>
                <a:gridCol w="888125"/>
                <a:gridCol w="888125"/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(단어,품사)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23" name="Google Shape;423;p40"/>
          <p:cNvGraphicFramePr/>
          <p:nvPr/>
        </p:nvGraphicFramePr>
        <p:xfrm>
          <a:off x="3075550" y="289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{71115386-2CD5-42AF-96ED-ABC2D54F6276}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 </a:t>
                      </a:r>
                      <a:r>
                        <a:rPr lang="en" sz="1000">
                          <a:highlight>
                            <a:srgbClr val="FFF2CC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품사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24" name="Google Shape;424;p40"/>
          <p:cNvCxnSpPr/>
          <p:nvPr/>
        </p:nvCxnSpPr>
        <p:spPr>
          <a:xfrm>
            <a:off x="4407100" y="1370875"/>
            <a:ext cx="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40"/>
          <p:cNvCxnSpPr/>
          <p:nvPr/>
        </p:nvCxnSpPr>
        <p:spPr>
          <a:xfrm>
            <a:off x="4407100" y="2458500"/>
            <a:ext cx="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40"/>
          <p:cNvSpPr txBox="1"/>
          <p:nvPr/>
        </p:nvSpPr>
        <p:spPr>
          <a:xfrm>
            <a:off x="4667675" y="1310950"/>
            <a:ext cx="13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KoNLPy사용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7" name="Google Shape;427;p40"/>
          <p:cNvSpPr txBox="1"/>
          <p:nvPr/>
        </p:nvSpPr>
        <p:spPr>
          <a:xfrm>
            <a:off x="4667675" y="2394300"/>
            <a:ext cx="3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고려되는 품사만 선택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1226550" y="3937613"/>
            <a:ext cx="779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덧셈품사 : NNG(일반명사),  NNP(고유명사),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VA(형용사)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NR(수사), IC(감탄사), 어근(XR),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(점수 계산 시 점수가 더해지는 품사)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1226650" y="4452050"/>
            <a:ext cx="4848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강화품사 : VV(동사), MAG(부사), VX(보조용언),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VA(형용사)</a:t>
            </a:r>
            <a:endParaRPr>
              <a:solidFill>
                <a:schemeClr val="dk1"/>
              </a:solidFill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(점수 계산 시 점수가 곱해지는 품사)</a:t>
            </a:r>
            <a:endParaRPr>
              <a:solidFill>
                <a:schemeClr val="dk1"/>
              </a:solidFill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167650" y="3922725"/>
            <a:ext cx="70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품사</a:t>
            </a:r>
            <a:endParaRPr b="1" sz="1600"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1" name="Google Shape;431;p40"/>
          <p:cNvCxnSpPr>
            <a:stCxn id="430" idx="3"/>
            <a:endCxn id="428" idx="1"/>
          </p:cNvCxnSpPr>
          <p:nvPr/>
        </p:nvCxnSpPr>
        <p:spPr>
          <a:xfrm>
            <a:off x="876250" y="4138275"/>
            <a:ext cx="350400" cy="6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40"/>
          <p:cNvCxnSpPr>
            <a:stCxn id="430" idx="3"/>
            <a:endCxn id="429" idx="1"/>
          </p:cNvCxnSpPr>
          <p:nvPr/>
        </p:nvCxnSpPr>
        <p:spPr>
          <a:xfrm>
            <a:off x="876250" y="4138275"/>
            <a:ext cx="350400" cy="5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40"/>
          <p:cNvSpPr txBox="1"/>
          <p:nvPr/>
        </p:nvSpPr>
        <p:spPr>
          <a:xfrm>
            <a:off x="1226550" y="3423175"/>
            <a:ext cx="7794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기타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품사 : JKS(주격조사), ETM(관형형 전성 어미), ETN(명사형 전성 어미), EC(연결 어미)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(Filtering되는 품사이긴 하지만 점수 계산 식에는 들어가지 않는 품사, 이어진 문장 분리에 사용)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34" name="Google Shape;434;p40"/>
          <p:cNvCxnSpPr>
            <a:stCxn id="430" idx="3"/>
            <a:endCxn id="433" idx="1"/>
          </p:cNvCxnSpPr>
          <p:nvPr/>
        </p:nvCxnSpPr>
        <p:spPr>
          <a:xfrm flipH="1" rot="10800000">
            <a:off x="876250" y="3692475"/>
            <a:ext cx="350400" cy="4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40" name="Google Shape;440;p41"/>
          <p:cNvGraphicFramePr/>
          <p:nvPr/>
        </p:nvGraphicFramePr>
        <p:xfrm>
          <a:off x="1487125" y="2204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{71115386-2CD5-42AF-96ED-ABC2D54F6276}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1" name="Google Shape;441;p41"/>
          <p:cNvGraphicFramePr/>
          <p:nvPr/>
        </p:nvGraphicFramePr>
        <p:xfrm>
          <a:off x="2962275" y="133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{71115386-2CD5-42AF-96ED-ABC2D54F6276}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(단어, </a:t>
                      </a:r>
                      <a:r>
                        <a:rPr lang="en" sz="1000"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/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2" name="Google Shape;442;p41"/>
          <p:cNvGraphicFramePr/>
          <p:nvPr/>
        </p:nvGraphicFramePr>
        <p:xfrm>
          <a:off x="4553700" y="2204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{71115386-2CD5-42AF-96ED-ABC2D54F6276}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43" name="Google Shape;443;p41"/>
          <p:cNvCxnSpPr/>
          <p:nvPr/>
        </p:nvCxnSpPr>
        <p:spPr>
          <a:xfrm>
            <a:off x="4294463" y="1796363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41"/>
          <p:cNvSpPr txBox="1"/>
          <p:nvPr/>
        </p:nvSpPr>
        <p:spPr>
          <a:xfrm>
            <a:off x="5290800" y="1758300"/>
            <a:ext cx="3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이어진 문장 쪼갬</a:t>
            </a: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(기타품사 사용)</a:t>
            </a:r>
            <a:endParaRPr sz="900"/>
          </a:p>
        </p:txBody>
      </p:sp>
      <p:sp>
        <p:nvSpPr>
          <p:cNvPr id="445" name="Google Shape;445;p41"/>
          <p:cNvSpPr txBox="1"/>
          <p:nvPr/>
        </p:nvSpPr>
        <p:spPr>
          <a:xfrm>
            <a:off x="1205725" y="1991213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단문1</a:t>
            </a:r>
            <a:endParaRPr sz="900"/>
          </a:p>
        </p:txBody>
      </p:sp>
      <p:sp>
        <p:nvSpPr>
          <p:cNvPr id="446" name="Google Shape;446;p41"/>
          <p:cNvSpPr txBox="1"/>
          <p:nvPr/>
        </p:nvSpPr>
        <p:spPr>
          <a:xfrm>
            <a:off x="4298950" y="1998063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단문</a:t>
            </a: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2</a:t>
            </a:r>
            <a:endParaRPr sz="900"/>
          </a:p>
        </p:txBody>
      </p:sp>
      <p:graphicFrame>
        <p:nvGraphicFramePr>
          <p:cNvPr id="447" name="Google Shape;447;p41"/>
          <p:cNvGraphicFramePr/>
          <p:nvPr/>
        </p:nvGraphicFramePr>
        <p:xfrm>
          <a:off x="1434325" y="3108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{71115386-2CD5-42AF-96ED-ABC2D54F6276}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" name="Google Shape;448;p41"/>
          <p:cNvGraphicFramePr/>
          <p:nvPr/>
        </p:nvGraphicFramePr>
        <p:xfrm>
          <a:off x="1434325" y="3502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{71115386-2CD5-42AF-96ED-ABC2D54F6276}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9" name="Google Shape;449;p41"/>
          <p:cNvSpPr txBox="1"/>
          <p:nvPr/>
        </p:nvSpPr>
        <p:spPr>
          <a:xfrm>
            <a:off x="1086325" y="3022950"/>
            <a:ext cx="54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+</a:t>
            </a:r>
            <a:endParaRPr b="1" sz="2200"/>
          </a:p>
        </p:txBody>
      </p:sp>
      <p:cxnSp>
        <p:nvCxnSpPr>
          <p:cNvPr id="450" name="Google Shape;450;p41"/>
          <p:cNvCxnSpPr/>
          <p:nvPr/>
        </p:nvCxnSpPr>
        <p:spPr>
          <a:xfrm>
            <a:off x="1859500" y="2700488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41"/>
          <p:cNvCxnSpPr/>
          <p:nvPr/>
        </p:nvCxnSpPr>
        <p:spPr>
          <a:xfrm>
            <a:off x="2766513" y="2700488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41"/>
          <p:cNvCxnSpPr/>
          <p:nvPr/>
        </p:nvCxnSpPr>
        <p:spPr>
          <a:xfrm>
            <a:off x="3638863" y="2700488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41"/>
          <p:cNvSpPr txBox="1"/>
          <p:nvPr/>
        </p:nvSpPr>
        <p:spPr>
          <a:xfrm>
            <a:off x="3715075" y="2584425"/>
            <a:ext cx="1498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덧셈품사인지</a:t>
            </a:r>
            <a:endParaRPr b="1" sz="1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강화품사인지 판단</a:t>
            </a:r>
            <a:endParaRPr b="1" sz="1100"/>
          </a:p>
        </p:txBody>
      </p:sp>
      <p:sp>
        <p:nvSpPr>
          <p:cNvPr id="454" name="Google Shape;454;p41"/>
          <p:cNvSpPr txBox="1"/>
          <p:nvPr/>
        </p:nvSpPr>
        <p:spPr>
          <a:xfrm>
            <a:off x="1434325" y="3887538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</a:t>
            </a:r>
            <a:endParaRPr sz="900"/>
          </a:p>
        </p:txBody>
      </p:sp>
      <p:sp>
        <p:nvSpPr>
          <p:cNvPr id="455" name="Google Shape;455;p41"/>
          <p:cNvSpPr txBox="1"/>
          <p:nvPr/>
        </p:nvSpPr>
        <p:spPr>
          <a:xfrm>
            <a:off x="2322525" y="3887538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강화품사</a:t>
            </a:r>
            <a:endParaRPr sz="900"/>
          </a:p>
        </p:txBody>
      </p:sp>
      <p:sp>
        <p:nvSpPr>
          <p:cNvPr id="456" name="Google Shape;456;p41"/>
          <p:cNvSpPr txBox="1"/>
          <p:nvPr/>
        </p:nvSpPr>
        <p:spPr>
          <a:xfrm>
            <a:off x="3262850" y="3887538"/>
            <a:ext cx="88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덧셈품사이자 강화품사</a:t>
            </a:r>
            <a:endParaRPr sz="9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(=형용사)</a:t>
            </a:r>
            <a:endParaRPr sz="9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1086325" y="3439450"/>
            <a:ext cx="54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x</a:t>
            </a:r>
            <a:endParaRPr b="1" sz="2200"/>
          </a:p>
        </p:txBody>
      </p:sp>
      <p:sp>
        <p:nvSpPr>
          <p:cNvPr id="458" name="Google Shape;458;p41"/>
          <p:cNvSpPr txBox="1"/>
          <p:nvPr/>
        </p:nvSpPr>
        <p:spPr>
          <a:xfrm>
            <a:off x="928363" y="2840450"/>
            <a:ext cx="77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점수사전</a:t>
            </a:r>
            <a:endParaRPr/>
          </a:p>
        </p:txBody>
      </p:sp>
      <p:sp>
        <p:nvSpPr>
          <p:cNvPr id="459" name="Google Shape;459;p41"/>
          <p:cNvSpPr txBox="1"/>
          <p:nvPr/>
        </p:nvSpPr>
        <p:spPr>
          <a:xfrm>
            <a:off x="4050775" y="3168750"/>
            <a:ext cx="438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AutoNum type="arabicParenR"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덧셈 품사는 사전에서 더하기 값 가져와서 점수가 더해짐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AutoNum type="arabicParenR"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강화 품사는 사전에서 곱하기 값 가져와서 점수가 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앞의 단어 점수에 곱해짐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0" name="Google Shape;460;p41"/>
          <p:cNvCxnSpPr>
            <a:stCxn id="459" idx="2"/>
          </p:cNvCxnSpPr>
          <p:nvPr/>
        </p:nvCxnSpPr>
        <p:spPr>
          <a:xfrm>
            <a:off x="6242125" y="4092150"/>
            <a:ext cx="0" cy="21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1" name="Google Shape;461;p41"/>
          <p:cNvSpPr txBox="1"/>
          <p:nvPr/>
        </p:nvSpPr>
        <p:spPr>
          <a:xfrm>
            <a:off x="4662325" y="4336975"/>
            <a:ext cx="322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예외 사항 있음</a:t>
            </a:r>
            <a:endParaRPr b="1"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문법 규칙 세움</a:t>
            </a:r>
            <a:endParaRPr b="1"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p41"/>
          <p:cNvSpPr/>
          <p:nvPr/>
        </p:nvSpPr>
        <p:spPr>
          <a:xfrm>
            <a:off x="4219275" y="2250275"/>
            <a:ext cx="268800" cy="283200"/>
          </a:xfrm>
          <a:prstGeom prst="mathPlus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2962275" y="1816800"/>
            <a:ext cx="687600" cy="2832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1"/>
          <p:cNvSpPr txBox="1"/>
          <p:nvPr/>
        </p:nvSpPr>
        <p:spPr>
          <a:xfrm>
            <a:off x="2763900" y="261625"/>
            <a:ext cx="3616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점수 계산 알고리즘 구축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42"/>
          <p:cNvSpPr txBox="1"/>
          <p:nvPr/>
        </p:nvSpPr>
        <p:spPr>
          <a:xfrm>
            <a:off x="301375" y="1131050"/>
            <a:ext cx="8579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AutoNum type="arabicParenR"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VA(형용사)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형용사는 더하기점수와 강화 점수를 동시에 가지기 때문에 더하기 점수 적용하는 경우, 강화 점수 적용하는 경우 구분 필요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-"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곱하기 점수 적용되는 경우 : 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VA + ETM + NNP/NNG -&gt; VA * NNP/NNG  			Ex. 나쁜 디자인 &gt; 나쁘 / ㄴ / 디자인 &gt; 나쁘 * 디자인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NNP/NNG + VA &gt; NNP/NNG * VA				Ex. 속도가 느리다 &gt; 속도 / 느리 &gt; 속도 * 느리 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VA + EC(-게) &gt; VA를 MAG(강화품사)로 &gt; MAG * ?		Ex. 예쁘게 생겼다 &gt; 예쁘 / 게 / 생겼다 &gt; 예쁘게*생겼다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Char char="-"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그 외의 경우 더하기 점수 적용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AutoNum type="arabicParenR"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VV(동사)가 문장 맨 뒤에 있는 경우 : VV의 강화 점수가 앞에서 계산된 점수값 전체에 곱해짐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Ex.  빠르게 인증이 안돼요 &gt; 빠르게 / 인증 / 안되 &gt; (빠르게*인증)*안되 &gt; (+)*(-) = (-)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anum Gothic"/>
              <a:buAutoNum type="arabicParenR"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이어진 문장 쪼갰을 때</a:t>
            </a: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필터링 된 품사가 강화품사로만 구성되어 있을 경우 : 점수 계산 값이 이전 문장 계산값에 곱해짐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Ex. 업데이트 잘 된건가요? 정말 화나요 &gt; 1. 업데이트 잘 된건가요?/ 2. 정말 화나요 (이어진 문장 쪼개지기)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&gt;  정말*화나*(1번 문장 점수값)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1" name="Google Shape;471;p42"/>
          <p:cNvSpPr txBox="1"/>
          <p:nvPr/>
        </p:nvSpPr>
        <p:spPr>
          <a:xfrm>
            <a:off x="2763900" y="261625"/>
            <a:ext cx="3616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점수 계산 알고리즘 구축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43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RESULT</a:t>
            </a:r>
            <a:endParaRPr sz="2200"/>
          </a:p>
        </p:txBody>
      </p:sp>
      <p:sp>
        <p:nvSpPr>
          <p:cNvPr id="478" name="Google Shape;478;p43"/>
          <p:cNvSpPr txBox="1"/>
          <p:nvPr>
            <p:ph idx="2" type="subTitle"/>
          </p:nvPr>
        </p:nvSpPr>
        <p:spPr>
          <a:xfrm>
            <a:off x="3433751" y="3118219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긍/부정 점수 계산 결과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9" name="Google Shape;479;p43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44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긍부정 계산 신뢰도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6" name="Google Shape;486;p44"/>
          <p:cNvSpPr txBox="1"/>
          <p:nvPr/>
        </p:nvSpPr>
        <p:spPr>
          <a:xfrm>
            <a:off x="1052073" y="3843975"/>
            <a:ext cx="300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각 10개 은행의 신뢰도 평균: 82.1 %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최고 신뢰도: 91.8% (KB국민은행)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최저 신뢰도: 76.5% (신한은행)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7" name="Google Shape;4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13" y="1249150"/>
            <a:ext cx="7780775" cy="23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4"/>
          <p:cNvSpPr txBox="1"/>
          <p:nvPr/>
        </p:nvSpPr>
        <p:spPr>
          <a:xfrm>
            <a:off x="4451998" y="3843975"/>
            <a:ext cx="370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긍정리뷰: 별점 4, 5점     부정리뷰: 별점 1, 2점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긍정리뷰인데 부정(점수값 음수)으로 계산 &amp;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부정리뷰인데 긍정(점수값 양수)으로 계산된 경우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45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계산 결과 (1차)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4733275" y="4003500"/>
            <a:ext cx="44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KB,NH&gt;토스&gt;카카오,하나,한국씨티&gt;K뱅크, SC제일,우리, 신한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6" name="Google Shape;496;p45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550"/>
            <a:ext cx="4446831" cy="27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5"/>
          <p:cNvSpPr txBox="1"/>
          <p:nvPr/>
        </p:nvSpPr>
        <p:spPr>
          <a:xfrm>
            <a:off x="152400" y="3856900"/>
            <a:ext cx="436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2021.01~2021.09 기간 은행별 리뷰 총 점</a:t>
            </a:r>
            <a:endParaRPr/>
          </a:p>
        </p:txBody>
      </p:sp>
      <p:pic>
        <p:nvPicPr>
          <p:cNvPr id="498" name="Google Shape;4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631" y="1170550"/>
            <a:ext cx="4029839" cy="268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674074" y="277946"/>
            <a:ext cx="4905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3410701" y="17940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OBJECTIVES</a:t>
            </a:r>
            <a:endParaRPr sz="1300"/>
          </a:p>
        </p:txBody>
      </p:sp>
      <p:sp>
        <p:nvSpPr>
          <p:cNvPr id="198" name="Google Shape;198;p28"/>
          <p:cNvSpPr txBox="1"/>
          <p:nvPr>
            <p:ph idx="2" type="subTitle"/>
          </p:nvPr>
        </p:nvSpPr>
        <p:spPr>
          <a:xfrm>
            <a:off x="3433801" y="21220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주제와 목표 구체화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/>
          <p:nvPr>
            <p:ph idx="3" type="title"/>
          </p:nvPr>
        </p:nvSpPr>
        <p:spPr>
          <a:xfrm>
            <a:off x="4042051" y="12603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3204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5116045" y="18028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DATA</a:t>
            </a:r>
            <a:endParaRPr sz="1300"/>
          </a:p>
        </p:txBody>
      </p:sp>
      <p:sp>
        <p:nvSpPr>
          <p:cNvPr id="203" name="Google Shape;203;p28"/>
          <p:cNvSpPr txBox="1"/>
          <p:nvPr>
            <p:ph idx="2" type="subTitle"/>
          </p:nvPr>
        </p:nvSpPr>
        <p:spPr>
          <a:xfrm>
            <a:off x="5659195" y="2207000"/>
            <a:ext cx="12363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데이터</a:t>
            </a: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 수집 과정 및 전처리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28"/>
          <p:cNvSpPr txBox="1"/>
          <p:nvPr>
            <p:ph idx="3" type="title"/>
          </p:nvPr>
        </p:nvSpPr>
        <p:spPr>
          <a:xfrm>
            <a:off x="5747395" y="12603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205" name="Google Shape;205;p28"/>
          <p:cNvSpPr txBox="1"/>
          <p:nvPr>
            <p:ph idx="1" type="subTitle"/>
          </p:nvPr>
        </p:nvSpPr>
        <p:spPr>
          <a:xfrm>
            <a:off x="6821401" y="17940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SCORING</a:t>
            </a:r>
            <a:endParaRPr sz="1300"/>
          </a:p>
        </p:txBody>
      </p:sp>
      <p:sp>
        <p:nvSpPr>
          <p:cNvPr id="206" name="Google Shape;206;p28"/>
          <p:cNvSpPr txBox="1"/>
          <p:nvPr>
            <p:ph idx="2" type="subTitle"/>
          </p:nvPr>
        </p:nvSpPr>
        <p:spPr>
          <a:xfrm>
            <a:off x="7248150" y="2180550"/>
            <a:ext cx="1564200" cy="3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감성사전 및 긍부정 점수 계산 알고리즘 구축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28"/>
          <p:cNvSpPr txBox="1"/>
          <p:nvPr>
            <p:ph idx="3" type="title"/>
          </p:nvPr>
        </p:nvSpPr>
        <p:spPr>
          <a:xfrm>
            <a:off x="7452751" y="12603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3410701" y="360008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RESULT</a:t>
            </a:r>
            <a:endParaRPr sz="1300"/>
          </a:p>
        </p:txBody>
      </p:sp>
      <p:sp>
        <p:nvSpPr>
          <p:cNvPr id="209" name="Google Shape;209;p28"/>
          <p:cNvSpPr txBox="1"/>
          <p:nvPr>
            <p:ph idx="2" type="subTitle"/>
          </p:nvPr>
        </p:nvSpPr>
        <p:spPr>
          <a:xfrm>
            <a:off x="3433801" y="392805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긍부정 점수 계산 결과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8"/>
          <p:cNvSpPr txBox="1"/>
          <p:nvPr>
            <p:ph idx="3" type="title"/>
          </p:nvPr>
        </p:nvSpPr>
        <p:spPr>
          <a:xfrm>
            <a:off x="4042051" y="306643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5116045" y="360008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SUGGESTION</a:t>
            </a:r>
            <a:endParaRPr sz="1300"/>
          </a:p>
        </p:txBody>
      </p:sp>
      <p:sp>
        <p:nvSpPr>
          <p:cNvPr id="212" name="Google Shape;212;p28"/>
          <p:cNvSpPr txBox="1"/>
          <p:nvPr>
            <p:ph idx="2" type="subTitle"/>
          </p:nvPr>
        </p:nvSpPr>
        <p:spPr>
          <a:xfrm>
            <a:off x="5139145" y="400425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은행별 분석 내용과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개선 필요 카테고리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8"/>
          <p:cNvSpPr txBox="1"/>
          <p:nvPr>
            <p:ph idx="3" type="title"/>
          </p:nvPr>
        </p:nvSpPr>
        <p:spPr>
          <a:xfrm>
            <a:off x="5747395" y="306643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05</a:t>
            </a:r>
            <a:endParaRPr sz="3000"/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6821389" y="35776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IMPLICATION</a:t>
            </a:r>
            <a:endParaRPr sz="1300"/>
          </a:p>
        </p:txBody>
      </p:sp>
      <p:sp>
        <p:nvSpPr>
          <p:cNvPr id="215" name="Google Shape;215;p28"/>
          <p:cNvSpPr txBox="1"/>
          <p:nvPr>
            <p:ph idx="2" type="subTitle"/>
          </p:nvPr>
        </p:nvSpPr>
        <p:spPr>
          <a:xfrm>
            <a:off x="6844489" y="3981844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결론 및 한계점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p28"/>
          <p:cNvSpPr txBox="1"/>
          <p:nvPr>
            <p:ph idx="3" type="title"/>
          </p:nvPr>
        </p:nvSpPr>
        <p:spPr>
          <a:xfrm>
            <a:off x="7452739" y="3044019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06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46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계산 결과 (1차)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46"/>
          <p:cNvSpPr txBox="1"/>
          <p:nvPr/>
        </p:nvSpPr>
        <p:spPr>
          <a:xfrm>
            <a:off x="231050" y="755900"/>
            <a:ext cx="88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결과가 예상과 달라서 시기별로 리뷰 개수와 긍부정 비율 살펴봄 - 타 은행들은 급격한 변화를 보이지 않음</a:t>
            </a:r>
            <a:endParaRPr/>
          </a:p>
        </p:txBody>
      </p:sp>
      <p:pic>
        <p:nvPicPr>
          <p:cNvPr id="506" name="Google Shape;506;p46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0" y="1169500"/>
            <a:ext cx="4443234" cy="2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6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575" y="1169500"/>
            <a:ext cx="4443234" cy="2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6"/>
          <p:cNvPicPr preferRelativeResize="0"/>
          <p:nvPr/>
        </p:nvPicPr>
        <p:blipFill rotWithShape="1">
          <a:blip r:embed="rId5">
            <a:alphaModFix amt="58000"/>
          </a:blip>
          <a:srcRect b="4406" l="0" r="0" t="0"/>
          <a:stretch/>
        </p:blipFill>
        <p:spPr>
          <a:xfrm>
            <a:off x="78638" y="4057550"/>
            <a:ext cx="3306825" cy="6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6"/>
          <p:cNvPicPr preferRelativeResize="0"/>
          <p:nvPr/>
        </p:nvPicPr>
        <p:blipFill>
          <a:blip r:embed="rId6">
            <a:alphaModFix amt="58000"/>
          </a:blip>
          <a:stretch>
            <a:fillRect/>
          </a:stretch>
        </p:blipFill>
        <p:spPr>
          <a:xfrm>
            <a:off x="6185637" y="3988175"/>
            <a:ext cx="2360176" cy="8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 txBox="1"/>
          <p:nvPr/>
        </p:nvSpPr>
        <p:spPr>
          <a:xfrm>
            <a:off x="3156875" y="3916900"/>
            <a:ext cx="30000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NH농협의 4월달, KB은행의 2,3월달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이벤트성 리뷰일 가능성 높음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-&gt; 신뢰성이 높지 않은 리뷰들</a:t>
            </a:r>
            <a:endParaRPr b="1"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 u="sng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 산출 리뷰에서 제외 </a:t>
            </a:r>
            <a:endParaRPr b="1" sz="1300" u="sng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6" name="Google Shape;516;p47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계산 결과 (2차)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7" name="Google Shape;517;p47"/>
          <p:cNvSpPr txBox="1"/>
          <p:nvPr/>
        </p:nvSpPr>
        <p:spPr>
          <a:xfrm>
            <a:off x="4733275" y="4003500"/>
            <a:ext cx="441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토스&gt;한국씨티,하나,카카오,우리&gt;K뱅크,NH, SC제일, 신한&gt;KB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8" name="Google Shape;518;p47"/>
          <p:cNvSpPr txBox="1"/>
          <p:nvPr/>
        </p:nvSpPr>
        <p:spPr>
          <a:xfrm>
            <a:off x="152400" y="3856900"/>
            <a:ext cx="436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2021.01~2021.09 기간 은행별 리뷰 총 점</a:t>
            </a:r>
            <a:endParaRPr/>
          </a:p>
        </p:txBody>
      </p:sp>
      <p:pic>
        <p:nvPicPr>
          <p:cNvPr id="519" name="Google Shape;519;p47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950"/>
            <a:ext cx="4446831" cy="27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631" y="941950"/>
            <a:ext cx="4239967" cy="282032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7"/>
          <p:cNvSpPr txBox="1"/>
          <p:nvPr/>
        </p:nvSpPr>
        <p:spPr>
          <a:xfrm>
            <a:off x="894075" y="4391525"/>
            <a:ext cx="752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&lt;고객 불만 지수가 낮은 TOP 4 은행&gt;</a:t>
            </a:r>
            <a:endParaRPr b="1" sz="15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highlight>
                  <a:schemeClr val="accent4"/>
                </a:highlight>
                <a:latin typeface="Nanum Gothic"/>
                <a:ea typeface="Nanum Gothic"/>
                <a:cs typeface="Nanum Gothic"/>
                <a:sym typeface="Nanum Gothic"/>
              </a:rPr>
              <a:t>토스, 한국씨티, 하나, 카카오</a:t>
            </a:r>
            <a:endParaRPr b="1" sz="1500">
              <a:solidFill>
                <a:schemeClr val="lt2"/>
              </a:solidFill>
              <a:highlight>
                <a:schemeClr val="accent4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/>
          <p:nvPr>
            <p:ph idx="2" type="subTitle"/>
          </p:nvPr>
        </p:nvSpPr>
        <p:spPr>
          <a:xfrm>
            <a:off x="3476100" y="3209675"/>
            <a:ext cx="2191800" cy="5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은행별 분석 내용과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개선 필요 카테고리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7" name="Google Shape;527;p4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48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SUGGESTION</a:t>
            </a:r>
            <a:endParaRPr sz="2200"/>
          </a:p>
        </p:txBody>
      </p:sp>
      <p:sp>
        <p:nvSpPr>
          <p:cNvPr id="529" name="Google Shape;529;p48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05</a:t>
            </a:r>
            <a:endParaRPr sz="10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" name="Google Shape;535;p49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긍부정 워드클라우드 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119" y="1388375"/>
            <a:ext cx="1245544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788" y="1388375"/>
            <a:ext cx="1245544" cy="12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2183763" y="993874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국민은행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9" name="Google Shape;53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671" y="1388375"/>
            <a:ext cx="124554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2288" y="1388375"/>
            <a:ext cx="1245551" cy="12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/>
        </p:nvSpPr>
        <p:spPr>
          <a:xfrm>
            <a:off x="5126788" y="993874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우리</a:t>
            </a: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은행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2" name="Google Shape;54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501" y="3158775"/>
            <a:ext cx="1245545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8831" y="3158775"/>
            <a:ext cx="1245545" cy="12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9"/>
          <p:cNvSpPr txBox="1"/>
          <p:nvPr/>
        </p:nvSpPr>
        <p:spPr>
          <a:xfrm>
            <a:off x="716701" y="2764274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SC제일</a:t>
            </a: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은행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5" name="Google Shape;545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93763" y="3158775"/>
            <a:ext cx="1245537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06105" y="3158775"/>
            <a:ext cx="1245537" cy="12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9"/>
          <p:cNvSpPr txBox="1"/>
          <p:nvPr/>
        </p:nvSpPr>
        <p:spPr>
          <a:xfrm>
            <a:off x="3622751" y="2764274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씨티</a:t>
            </a: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은행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48" name="Google Shape;548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3361" y="3159475"/>
            <a:ext cx="1244139" cy="124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36241" y="3160176"/>
            <a:ext cx="1244139" cy="124637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9"/>
          <p:cNvSpPr txBox="1"/>
          <p:nvPr/>
        </p:nvSpPr>
        <p:spPr>
          <a:xfrm>
            <a:off x="6477701" y="2764274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하나</a:t>
            </a: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은행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1" name="Google Shape;551;p49"/>
          <p:cNvSpPr txBox="1"/>
          <p:nvPr/>
        </p:nvSpPr>
        <p:spPr>
          <a:xfrm>
            <a:off x="8098850" y="319600"/>
            <a:ext cx="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왼) 긍정 &gt;0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오) 부정 &lt;0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50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긍부정 워드클라우드 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8" name="Google Shape;558;p50"/>
          <p:cNvSpPr txBox="1"/>
          <p:nvPr/>
        </p:nvSpPr>
        <p:spPr>
          <a:xfrm>
            <a:off x="2165157" y="991837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신한</a:t>
            </a: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은행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9" name="Google Shape;559;p50"/>
          <p:cNvSpPr txBox="1"/>
          <p:nvPr/>
        </p:nvSpPr>
        <p:spPr>
          <a:xfrm>
            <a:off x="5108182" y="991837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농협</a:t>
            </a: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은행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0" name="Google Shape;560;p50"/>
          <p:cNvSpPr txBox="1"/>
          <p:nvPr/>
        </p:nvSpPr>
        <p:spPr>
          <a:xfrm>
            <a:off x="739369" y="2757049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케이뱅크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1" name="Google Shape;561;p50"/>
          <p:cNvSpPr txBox="1"/>
          <p:nvPr/>
        </p:nvSpPr>
        <p:spPr>
          <a:xfrm>
            <a:off x="3637519" y="2757049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카카오뱅크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2" name="Google Shape;562;p50"/>
          <p:cNvSpPr txBox="1"/>
          <p:nvPr/>
        </p:nvSpPr>
        <p:spPr>
          <a:xfrm>
            <a:off x="6492469" y="2757049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토스뱅크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3" name="Google Shape;5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98" y="1392712"/>
            <a:ext cx="1245534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4719" y="1388462"/>
            <a:ext cx="1245534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982" y="1390588"/>
            <a:ext cx="124554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8860" y="1390588"/>
            <a:ext cx="1245541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732" y="3151550"/>
            <a:ext cx="1245540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3608" y="3151550"/>
            <a:ext cx="1245540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74713" y="3151550"/>
            <a:ext cx="1245537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16590" y="3151550"/>
            <a:ext cx="1245537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47700" y="3151550"/>
            <a:ext cx="1245540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89581" y="3151550"/>
            <a:ext cx="1245540" cy="1247774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0"/>
          <p:cNvSpPr txBox="1"/>
          <p:nvPr/>
        </p:nvSpPr>
        <p:spPr>
          <a:xfrm>
            <a:off x="8098850" y="319600"/>
            <a:ext cx="92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왼) 긍정 &gt;0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오) 부정 &lt;0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9" name="Google Shape;579;p51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개선 필요 카테고리 분류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0" name="Google Shape;580;p51"/>
          <p:cNvSpPr/>
          <p:nvPr/>
        </p:nvSpPr>
        <p:spPr>
          <a:xfrm>
            <a:off x="6597725" y="1742675"/>
            <a:ext cx="1095900" cy="10959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1"/>
          <p:cNvSpPr/>
          <p:nvPr/>
        </p:nvSpPr>
        <p:spPr>
          <a:xfrm>
            <a:off x="4025413" y="1742675"/>
            <a:ext cx="1095900" cy="10959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1"/>
          <p:cNvSpPr/>
          <p:nvPr/>
        </p:nvSpPr>
        <p:spPr>
          <a:xfrm>
            <a:off x="1450175" y="1742675"/>
            <a:ext cx="1095900" cy="1095900"/>
          </a:xfrm>
          <a:prstGeom prst="roundRect">
            <a:avLst>
              <a:gd fmla="val 16667" name="adj"/>
            </a:avLst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1"/>
          <p:cNvSpPr txBox="1"/>
          <p:nvPr/>
        </p:nvSpPr>
        <p:spPr>
          <a:xfrm>
            <a:off x="1047125" y="30535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오류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4" name="Google Shape;584;p51"/>
          <p:cNvSpPr txBox="1"/>
          <p:nvPr/>
        </p:nvSpPr>
        <p:spPr>
          <a:xfrm>
            <a:off x="1045625" y="3462599"/>
            <a:ext cx="1905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실행 및 로그인/인증,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통신 장애 등 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5" name="Google Shape;585;p51"/>
          <p:cNvSpPr txBox="1"/>
          <p:nvPr/>
        </p:nvSpPr>
        <p:spPr>
          <a:xfrm>
            <a:off x="3622363" y="30535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속도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6" name="Google Shape;586;p51"/>
          <p:cNvSpPr txBox="1"/>
          <p:nvPr/>
        </p:nvSpPr>
        <p:spPr>
          <a:xfrm>
            <a:off x="3829663" y="3462599"/>
            <a:ext cx="14874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반응 속도나 로딩이 느린 경우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7" name="Google Shape;587;p51"/>
          <p:cNvSpPr txBox="1"/>
          <p:nvPr/>
        </p:nvSpPr>
        <p:spPr>
          <a:xfrm>
            <a:off x="6194675" y="3053569"/>
            <a:ext cx="19020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편리</a:t>
            </a: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성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8" name="Google Shape;588;p51"/>
          <p:cNvSpPr txBox="1"/>
          <p:nvPr/>
        </p:nvSpPr>
        <p:spPr>
          <a:xfrm>
            <a:off x="6193175" y="3420749"/>
            <a:ext cx="19050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UI/UX를 포함하여 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편의와 관련된 불편사항</a:t>
            </a:r>
            <a:endParaRPr sz="13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89" name="Google Shape;589;p51"/>
          <p:cNvCxnSpPr/>
          <p:nvPr/>
        </p:nvCxnSpPr>
        <p:spPr>
          <a:xfrm>
            <a:off x="3287125" y="1376119"/>
            <a:ext cx="0" cy="2740500"/>
          </a:xfrm>
          <a:prstGeom prst="straightConnector1">
            <a:avLst/>
          </a:prstGeom>
          <a:noFill/>
          <a:ln cap="flat" cmpd="sng" w="9525">
            <a:solidFill>
              <a:srgbClr val="CECEC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1"/>
          <p:cNvCxnSpPr/>
          <p:nvPr/>
        </p:nvCxnSpPr>
        <p:spPr>
          <a:xfrm>
            <a:off x="5859625" y="1376119"/>
            <a:ext cx="0" cy="2740500"/>
          </a:xfrm>
          <a:prstGeom prst="straightConnector1">
            <a:avLst/>
          </a:prstGeom>
          <a:noFill/>
          <a:ln cap="flat" cmpd="sng" w="9525">
            <a:solidFill>
              <a:srgbClr val="CECEC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1" name="Google Shape;591;p51"/>
          <p:cNvGrpSpPr/>
          <p:nvPr/>
        </p:nvGrpSpPr>
        <p:grpSpPr>
          <a:xfrm>
            <a:off x="4334261" y="2051479"/>
            <a:ext cx="478202" cy="478202"/>
            <a:chOff x="870939" y="2439293"/>
            <a:chExt cx="331993" cy="331993"/>
          </a:xfrm>
        </p:grpSpPr>
        <p:sp>
          <p:nvSpPr>
            <p:cNvPr id="592" name="Google Shape;592;p51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1002068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51"/>
          <p:cNvGrpSpPr/>
          <p:nvPr/>
        </p:nvGrpSpPr>
        <p:grpSpPr>
          <a:xfrm>
            <a:off x="1723775" y="2014830"/>
            <a:ext cx="548701" cy="551586"/>
            <a:chOff x="3095745" y="3805393"/>
            <a:chExt cx="352840" cy="354717"/>
          </a:xfrm>
        </p:grpSpPr>
        <p:sp>
          <p:nvSpPr>
            <p:cNvPr id="609" name="Google Shape;609;p51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51"/>
          <p:cNvGrpSpPr/>
          <p:nvPr/>
        </p:nvGrpSpPr>
        <p:grpSpPr>
          <a:xfrm>
            <a:off x="6891958" y="2014785"/>
            <a:ext cx="507433" cy="551590"/>
            <a:chOff x="2667058" y="1500293"/>
            <a:chExt cx="330231" cy="359015"/>
          </a:xfrm>
        </p:grpSpPr>
        <p:sp>
          <p:nvSpPr>
            <p:cNvPr id="616" name="Google Shape;616;p51"/>
            <p:cNvSpPr/>
            <p:nvPr/>
          </p:nvSpPr>
          <p:spPr>
            <a:xfrm>
              <a:off x="2944239" y="1581714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2667058" y="1500293"/>
              <a:ext cx="330231" cy="359015"/>
            </a:xfrm>
            <a:custGeom>
              <a:rect b="b" l="l" r="r" t="t"/>
              <a:pathLst>
                <a:path extrusionOk="0" h="11288" w="10383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2925696" y="15631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2953717" y="159456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2953717" y="1594182"/>
              <a:ext cx="32" cy="413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2925696" y="15631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2925696" y="15631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2923788" y="157640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1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1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1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1"/>
            <p:cNvSpPr/>
            <p:nvPr/>
          </p:nvSpPr>
          <p:spPr>
            <a:xfrm>
              <a:off x="2923438" y="1576784"/>
              <a:ext cx="0" cy="32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2792783" y="1631298"/>
              <a:ext cx="87877" cy="101140"/>
            </a:xfrm>
            <a:custGeom>
              <a:rect b="b" l="l" r="r" t="t"/>
              <a:pathLst>
                <a:path extrusionOk="0" h="3180" w="2763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2715147" y="1631298"/>
              <a:ext cx="66695" cy="122735"/>
            </a:xfrm>
            <a:custGeom>
              <a:rect b="b" l="l" r="r" t="t"/>
              <a:pathLst>
                <a:path extrusionOk="0" h="3859" w="2097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2715911" y="1707789"/>
              <a:ext cx="166277" cy="93570"/>
            </a:xfrm>
            <a:custGeom>
              <a:rect b="b" l="l" r="r" t="t"/>
              <a:pathLst>
                <a:path extrusionOk="0" h="2942" w="5228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2799589" y="1654706"/>
              <a:ext cx="61384" cy="62974"/>
            </a:xfrm>
            <a:custGeom>
              <a:rect b="b" l="l" r="r" t="t"/>
              <a:pathLst>
                <a:path extrusionOk="0" h="1980" w="193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51"/>
          <p:cNvSpPr txBox="1"/>
          <p:nvPr/>
        </p:nvSpPr>
        <p:spPr>
          <a:xfrm>
            <a:off x="1289675" y="3947088"/>
            <a:ext cx="14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Ex. 먹통, 재부팅, 에러, 삭제, 꺼지다, 안되다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5" name="Google Shape;635;p51"/>
          <p:cNvSpPr txBox="1"/>
          <p:nvPr/>
        </p:nvSpPr>
        <p:spPr>
          <a:xfrm>
            <a:off x="3864913" y="3947088"/>
            <a:ext cx="141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Ex.속도, 반응, 로딩, 느리</a:t>
            </a:r>
            <a:r>
              <a:rPr lang="en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다, 답답하다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6" name="Google Shape;636;p51"/>
          <p:cNvSpPr txBox="1"/>
          <p:nvPr/>
        </p:nvSpPr>
        <p:spPr>
          <a:xfrm>
            <a:off x="6193025" y="3947100"/>
            <a:ext cx="190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Ex.불편, uiux, 통합, 인터페이스, 디자인,아이콘, 어렵다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52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개선 필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요 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3" name="Google Shape;643;p52"/>
          <p:cNvPicPr preferRelativeResize="0"/>
          <p:nvPr/>
        </p:nvPicPr>
        <p:blipFill rotWithShape="1">
          <a:blip r:embed="rId3">
            <a:alphaModFix/>
          </a:blip>
          <a:srcRect b="0" l="23307" r="16451" t="0"/>
          <a:stretch/>
        </p:blipFill>
        <p:spPr>
          <a:xfrm>
            <a:off x="3866099" y="1131151"/>
            <a:ext cx="1494061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2"/>
          <p:cNvPicPr preferRelativeResize="0"/>
          <p:nvPr/>
        </p:nvPicPr>
        <p:blipFill rotWithShape="1">
          <a:blip r:embed="rId4">
            <a:alphaModFix/>
          </a:blip>
          <a:srcRect b="0" l="17700" r="14713" t="0"/>
          <a:stretch/>
        </p:blipFill>
        <p:spPr>
          <a:xfrm>
            <a:off x="2215460" y="1131125"/>
            <a:ext cx="1676255" cy="16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2"/>
          <p:cNvPicPr preferRelativeResize="0"/>
          <p:nvPr/>
        </p:nvPicPr>
        <p:blipFill rotWithShape="1">
          <a:blip r:embed="rId5">
            <a:alphaModFix/>
          </a:blip>
          <a:srcRect b="0" l="20535" r="15984" t="0"/>
          <a:stretch/>
        </p:blipFill>
        <p:spPr>
          <a:xfrm>
            <a:off x="675850" y="1131125"/>
            <a:ext cx="1574413" cy="16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2"/>
          <p:cNvPicPr preferRelativeResize="0"/>
          <p:nvPr/>
        </p:nvPicPr>
        <p:blipFill rotWithShape="1">
          <a:blip r:embed="rId6">
            <a:alphaModFix/>
          </a:blip>
          <a:srcRect b="0" l="18136" r="18383" t="0"/>
          <a:stretch/>
        </p:blipFill>
        <p:spPr>
          <a:xfrm>
            <a:off x="5201948" y="1131125"/>
            <a:ext cx="1574413" cy="16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52"/>
          <p:cNvPicPr preferRelativeResize="0"/>
          <p:nvPr/>
        </p:nvPicPr>
        <p:blipFill rotWithShape="1">
          <a:blip r:embed="rId7">
            <a:alphaModFix/>
          </a:blip>
          <a:srcRect b="0" l="18510" r="13908" t="0"/>
          <a:stretch/>
        </p:blipFill>
        <p:spPr>
          <a:xfrm>
            <a:off x="6769147" y="1131125"/>
            <a:ext cx="1676228" cy="165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2"/>
          <p:cNvPicPr preferRelativeResize="0"/>
          <p:nvPr/>
        </p:nvPicPr>
        <p:blipFill rotWithShape="1">
          <a:blip r:embed="rId8">
            <a:alphaModFix/>
          </a:blip>
          <a:srcRect b="0" l="19772" r="14472" t="0"/>
          <a:stretch/>
        </p:blipFill>
        <p:spPr>
          <a:xfrm>
            <a:off x="675850" y="2974336"/>
            <a:ext cx="1630706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2"/>
          <p:cNvPicPr preferRelativeResize="0"/>
          <p:nvPr/>
        </p:nvPicPr>
        <p:blipFill rotWithShape="1">
          <a:blip r:embed="rId9">
            <a:alphaModFix/>
          </a:blip>
          <a:srcRect b="0" l="18452" r="13957" t="0"/>
          <a:stretch/>
        </p:blipFill>
        <p:spPr>
          <a:xfrm>
            <a:off x="2250264" y="2974336"/>
            <a:ext cx="1676255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2"/>
          <p:cNvPicPr preferRelativeResize="0"/>
          <p:nvPr/>
        </p:nvPicPr>
        <p:blipFill rotWithShape="1">
          <a:blip r:embed="rId10">
            <a:alphaModFix/>
          </a:blip>
          <a:srcRect b="0" l="21971" r="17784" t="0"/>
          <a:stretch/>
        </p:blipFill>
        <p:spPr>
          <a:xfrm>
            <a:off x="3870219" y="2974336"/>
            <a:ext cx="1494061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2"/>
          <p:cNvPicPr preferRelativeResize="0"/>
          <p:nvPr/>
        </p:nvPicPr>
        <p:blipFill rotWithShape="1">
          <a:blip r:embed="rId11">
            <a:alphaModFix/>
          </a:blip>
          <a:srcRect b="0" l="18898" r="13511" t="0"/>
          <a:stretch/>
        </p:blipFill>
        <p:spPr>
          <a:xfrm>
            <a:off x="5269064" y="2974336"/>
            <a:ext cx="1676255" cy="165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2"/>
          <p:cNvPicPr preferRelativeResize="0"/>
          <p:nvPr/>
        </p:nvPicPr>
        <p:blipFill rotWithShape="1">
          <a:blip r:embed="rId12">
            <a:alphaModFix/>
          </a:blip>
          <a:srcRect b="0" l="17633" r="14781" t="0"/>
          <a:stretch/>
        </p:blipFill>
        <p:spPr>
          <a:xfrm>
            <a:off x="6791895" y="2974310"/>
            <a:ext cx="1676255" cy="16534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2"/>
          <p:cNvSpPr/>
          <p:nvPr/>
        </p:nvSpPr>
        <p:spPr>
          <a:xfrm>
            <a:off x="7934325" y="652454"/>
            <a:ext cx="111600" cy="1116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2"/>
          <p:cNvSpPr/>
          <p:nvPr/>
        </p:nvSpPr>
        <p:spPr>
          <a:xfrm>
            <a:off x="7934325" y="836620"/>
            <a:ext cx="111600" cy="111600"/>
          </a:xfrm>
          <a:prstGeom prst="ellipse">
            <a:avLst/>
          </a:prstGeom>
          <a:solidFill>
            <a:srgbClr val="8FD9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2"/>
          <p:cNvSpPr/>
          <p:nvPr/>
        </p:nvSpPr>
        <p:spPr>
          <a:xfrm>
            <a:off x="7934329" y="470075"/>
            <a:ext cx="111600" cy="111600"/>
          </a:xfrm>
          <a:prstGeom prst="ellipse">
            <a:avLst/>
          </a:prstGeom>
          <a:solidFill>
            <a:srgbClr val="FF98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2"/>
          <p:cNvSpPr txBox="1"/>
          <p:nvPr/>
        </p:nvSpPr>
        <p:spPr>
          <a:xfrm>
            <a:off x="7999425" y="369700"/>
            <a:ext cx="49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오류</a:t>
            </a:r>
            <a:br>
              <a:rPr lang="en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속도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편리성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53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3" name="Google Shape;663;p53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&lt;한국씨티&gt;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64" name="Google Shape;664;p53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788" y="941947"/>
            <a:ext cx="2962425" cy="18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3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000" y="941950"/>
            <a:ext cx="3002776" cy="18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3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7" y="941950"/>
            <a:ext cx="2959434" cy="18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3"/>
          <p:cNvSpPr txBox="1"/>
          <p:nvPr/>
        </p:nvSpPr>
        <p:spPr>
          <a:xfrm>
            <a:off x="-32400" y="3274675"/>
            <a:ext cx="920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디자인, 업데이트, 오류</a:t>
            </a:r>
            <a:r>
              <a:rPr b="1" lang="en"/>
              <a:t>에 대한 내용이다.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오류는 여러 방면에서 소비자들의 부정 지수 높게 나타난다. 그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로그인과 인증</a:t>
            </a:r>
            <a:r>
              <a:rPr b="1" lang="en"/>
              <a:t>에 대한 부정 지수가 높음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→ </a:t>
            </a:r>
            <a:r>
              <a:rPr b="1" lang="en" u="sng"/>
              <a:t>복잡한 로그인, 로그인 에러, 인증 에러, 인증 절차 문제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속도가 느리다</a:t>
            </a:r>
            <a:r>
              <a:rPr b="1" lang="en"/>
              <a:t>는 의견에 대한 부정 지수가 매우 높음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→ </a:t>
            </a:r>
            <a:r>
              <a:rPr b="1" lang="en" u="sng">
                <a:solidFill>
                  <a:schemeClr val="dk1"/>
                </a:solidFill>
              </a:rPr>
              <a:t>앱이 전반적으로 느림, 로딩시간이 김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3" name="Google Shape;673;p54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4" name="Google Shape;674;p54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&lt;하나은행&gt;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5" name="Google Shape;675;p54"/>
          <p:cNvSpPr txBox="1"/>
          <p:nvPr/>
        </p:nvSpPr>
        <p:spPr>
          <a:xfrm>
            <a:off x="-32400" y="3198475"/>
            <a:ext cx="9208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인증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, 얼굴인식</a:t>
            </a:r>
            <a:r>
              <a:rPr b="1" lang="en"/>
              <a:t>에 대한 내용이다.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→ </a:t>
            </a:r>
            <a:r>
              <a:rPr b="1" lang="en" u="sng">
                <a:solidFill>
                  <a:schemeClr val="dk1"/>
                </a:solidFill>
              </a:rPr>
              <a:t>얼굴 인식 에러, 인증 에러, 인증 절차 문제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오류와 관련된 내용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로그인과 인증, 실행</a:t>
            </a:r>
            <a:r>
              <a:rPr b="1" lang="en"/>
              <a:t>에 대한 부정 지수가 높음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→ </a:t>
            </a:r>
            <a:r>
              <a:rPr b="1" lang="en" u="sng"/>
              <a:t>로그인 에러, 실행이 안되는 문제, 인증이 안되는 문제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속도와 관련된 내용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조회</a:t>
            </a:r>
            <a:r>
              <a:rPr b="1" lang="en">
                <a:solidFill>
                  <a:schemeClr val="dk1"/>
                </a:solidFill>
              </a:rPr>
              <a:t>에 대한 부정 지수가 가장 높음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→ </a:t>
            </a:r>
            <a:r>
              <a:rPr b="1" lang="en" u="sng">
                <a:solidFill>
                  <a:schemeClr val="dk1"/>
                </a:solidFill>
              </a:rPr>
              <a:t>조회 느림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76" name="Google Shape;676;p54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613" y="941950"/>
            <a:ext cx="3002776" cy="1857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4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3862" y="941950"/>
            <a:ext cx="3043707" cy="18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4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0" y="941013"/>
            <a:ext cx="3002774" cy="185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55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5" name="Google Shape;685;p55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&lt;K뱅크</a:t>
            </a: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6" name="Google Shape;686;p55"/>
          <p:cNvSpPr txBox="1"/>
          <p:nvPr/>
        </p:nvSpPr>
        <p:spPr>
          <a:xfrm>
            <a:off x="-32400" y="3274675"/>
            <a:ext cx="920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계좌개설</a:t>
            </a:r>
            <a:r>
              <a:rPr b="1" lang="en"/>
              <a:t>에 대한 내용이다.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오류와 관련된 내용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인증, 로그인, 가입</a:t>
            </a:r>
            <a:r>
              <a:rPr b="1" lang="en"/>
              <a:t>에 대한 부정 지수가 높음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→ </a:t>
            </a:r>
            <a:r>
              <a:rPr b="1" lang="en" u="sng"/>
              <a:t>인증 에러, 인증 절차 문제, 로그인 에러, 가입 에러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속도와 관련된 내용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이체</a:t>
            </a:r>
            <a:r>
              <a:rPr b="1" lang="en">
                <a:solidFill>
                  <a:schemeClr val="dk1"/>
                </a:solidFill>
              </a:rPr>
              <a:t>에 대한 부정 지수가 가장 높음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→ </a:t>
            </a:r>
            <a:r>
              <a:rPr b="1" lang="en" u="sng">
                <a:solidFill>
                  <a:schemeClr val="dk1"/>
                </a:solidFill>
              </a:rPr>
              <a:t>이체 시간, 접속 오류로 인한 앱 속도 저하 문제 </a:t>
            </a:r>
            <a:endParaRPr b="1">
              <a:solidFill>
                <a:schemeClr val="lt2"/>
              </a:solidFill>
              <a:highlight>
                <a:srgbClr val="373A3C"/>
              </a:highlight>
            </a:endParaRPr>
          </a:p>
        </p:txBody>
      </p:sp>
      <p:pic>
        <p:nvPicPr>
          <p:cNvPr id="687" name="Google Shape;687;p55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225" y="941950"/>
            <a:ext cx="2962396" cy="18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5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826" y="941950"/>
            <a:ext cx="3002781" cy="18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5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941950"/>
            <a:ext cx="2959425" cy="183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9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OBJECTIVES</a:t>
            </a:r>
            <a:endParaRPr sz="2200"/>
          </a:p>
        </p:txBody>
      </p:sp>
      <p:sp>
        <p:nvSpPr>
          <p:cNvPr id="223" name="Google Shape;223;p29"/>
          <p:cNvSpPr txBox="1"/>
          <p:nvPr>
            <p:ph idx="2" type="subTitle"/>
          </p:nvPr>
        </p:nvSpPr>
        <p:spPr>
          <a:xfrm>
            <a:off x="3433801" y="3109419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주제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와 목표 구체화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29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56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&lt;카카오뱅크&gt;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7" name="Google Shape;697;p56"/>
          <p:cNvSpPr txBox="1"/>
          <p:nvPr/>
        </p:nvSpPr>
        <p:spPr>
          <a:xfrm>
            <a:off x="-32400" y="3274675"/>
            <a:ext cx="920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신분증 인식과 어플 내에서 삭제나 변경</a:t>
            </a:r>
            <a:r>
              <a:rPr b="1" lang="en"/>
              <a:t>에 대한 내용이다.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→ </a:t>
            </a:r>
            <a:r>
              <a:rPr b="1" lang="en" u="sng">
                <a:solidFill>
                  <a:schemeClr val="dk1"/>
                </a:solidFill>
              </a:rPr>
              <a:t>신분증 인식 에러, 정보 변경 및 삭제 불편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오류와 관련된 내용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계좌개설</a:t>
            </a:r>
            <a:r>
              <a:rPr b="1" lang="en"/>
              <a:t>에 대한 부정 지수가 높음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→ </a:t>
            </a:r>
            <a:r>
              <a:rPr b="1" lang="en" u="sng"/>
              <a:t>계좌 개설 중 문제점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속도와 관련된 내용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네트워크와 접속</a:t>
            </a:r>
            <a:r>
              <a:rPr b="1" lang="en">
                <a:solidFill>
                  <a:schemeClr val="dk1"/>
                </a:solidFill>
              </a:rPr>
              <a:t>에 대한 부정 지수가 높음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698" name="Google Shape;698;p56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038" y="941950"/>
            <a:ext cx="2959451" cy="183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6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5875" y="941948"/>
            <a:ext cx="3002793" cy="18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6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941950"/>
            <a:ext cx="2959451" cy="18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57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7" name="Google Shape;707;p57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&lt;KB국민은행&gt;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8" name="Google Shape;708;p57"/>
          <p:cNvSpPr txBox="1"/>
          <p:nvPr/>
        </p:nvSpPr>
        <p:spPr>
          <a:xfrm>
            <a:off x="-32400" y="3274675"/>
            <a:ext cx="9208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계좌번호 입력, 오류</a:t>
            </a:r>
            <a:r>
              <a:rPr b="1" lang="en"/>
              <a:t>에 대한 내용이다.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오류와 관련된 내용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설치와 로그인</a:t>
            </a:r>
            <a:r>
              <a:rPr b="1" lang="en"/>
              <a:t>에 대한 부정 지수가 높음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→</a:t>
            </a:r>
            <a:r>
              <a:rPr b="1" lang="en"/>
              <a:t> </a:t>
            </a:r>
            <a:r>
              <a:rPr b="1" lang="en" u="sng"/>
              <a:t>설치 에러, 로그인 에러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속도가 느리다</a:t>
            </a:r>
            <a:r>
              <a:rPr b="1" lang="en"/>
              <a:t>는 의견의 부정지수가 높음, 속도와 관련된 요소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인증</a:t>
            </a:r>
            <a:r>
              <a:rPr b="1" lang="en"/>
              <a:t>에 대한 부정지수 높음 </a:t>
            </a:r>
            <a:endParaRPr b="1"/>
          </a:p>
        </p:txBody>
      </p:sp>
      <p:pic>
        <p:nvPicPr>
          <p:cNvPr id="709" name="Google Shape;709;p57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225" y="941950"/>
            <a:ext cx="2959451" cy="183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7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5876" y="968600"/>
            <a:ext cx="2959451" cy="180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7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941950"/>
            <a:ext cx="2960856" cy="18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7" name="Google Shape;717;p58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8" name="Google Shape;718;p58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&lt;NH농협</a:t>
            </a: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9" name="Google Shape;719;p58"/>
          <p:cNvSpPr txBox="1"/>
          <p:nvPr/>
        </p:nvSpPr>
        <p:spPr>
          <a:xfrm>
            <a:off x="-32400" y="3274675"/>
            <a:ext cx="9208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접속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, 오류</a:t>
            </a:r>
            <a:r>
              <a:rPr b="1" lang="en"/>
              <a:t>에 대한 내용이다.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오류는 여러 방면에서 소비자들의 부정 지수 높게 나타난다. 그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접속</a:t>
            </a:r>
            <a:r>
              <a:rPr b="1" lang="en"/>
              <a:t>에 대한 부정 지수가 높음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→ </a:t>
            </a:r>
            <a:r>
              <a:rPr b="1" lang="en" u="sng"/>
              <a:t>앱 접속에 대한 불편 지수가 높음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속도와 관련된 내용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로그인과 거래</a:t>
            </a:r>
            <a:r>
              <a:rPr b="1" lang="en">
                <a:solidFill>
                  <a:schemeClr val="dk1"/>
                </a:solidFill>
              </a:rPr>
              <a:t>에 대한 부정 지수가 높음</a:t>
            </a:r>
            <a:endParaRPr b="1">
              <a:solidFill>
                <a:schemeClr val="lt2"/>
              </a:solidFill>
              <a:highlight>
                <a:srgbClr val="373A3C"/>
              </a:highlight>
            </a:endParaRPr>
          </a:p>
        </p:txBody>
      </p:sp>
      <p:pic>
        <p:nvPicPr>
          <p:cNvPr id="720" name="Google Shape;720;p58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0" y="941950"/>
            <a:ext cx="2962424" cy="183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8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0000" y="941450"/>
            <a:ext cx="3005848" cy="18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8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0225" y="941950"/>
            <a:ext cx="2962425" cy="1832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8" name="Google Shape;728;p59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9" name="Google Shape;729;p59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&lt;SC제일</a:t>
            </a: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0" name="Google Shape;730;p59"/>
          <p:cNvSpPr txBox="1"/>
          <p:nvPr/>
        </p:nvSpPr>
        <p:spPr>
          <a:xfrm>
            <a:off x="-32400" y="3274675"/>
            <a:ext cx="920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계좌 등록/삭제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, 업데이트, 인증</a:t>
            </a:r>
            <a:r>
              <a:rPr b="1" lang="en"/>
              <a:t>에 대한 내용이다.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→ </a:t>
            </a:r>
            <a:r>
              <a:rPr b="1" lang="en" u="sng">
                <a:solidFill>
                  <a:schemeClr val="dk1"/>
                </a:solidFill>
              </a:rPr>
              <a:t>계좌 등록 및 삭제가 번거로움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오류와 관련된 요소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업데이트와 로그인</a:t>
            </a:r>
            <a:r>
              <a:rPr b="1" lang="en"/>
              <a:t>에 대한 부정 지수가 높음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속도와 관련된 내용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접속과 로그인</a:t>
            </a:r>
            <a:r>
              <a:rPr b="1" lang="en">
                <a:solidFill>
                  <a:schemeClr val="dk1"/>
                </a:solidFill>
              </a:rPr>
              <a:t>에 대한 부정 지수가 높음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→ </a:t>
            </a:r>
            <a:r>
              <a:rPr b="1" lang="en" u="sng">
                <a:solidFill>
                  <a:schemeClr val="dk1"/>
                </a:solidFill>
              </a:rPr>
              <a:t>로그인 에러 문제</a:t>
            </a:r>
            <a:endParaRPr b="1" u="sng">
              <a:solidFill>
                <a:schemeClr val="dk1"/>
              </a:solidFill>
            </a:endParaRPr>
          </a:p>
        </p:txBody>
      </p:sp>
      <p:pic>
        <p:nvPicPr>
          <p:cNvPr id="731" name="Google Shape;731;p59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225" y="941950"/>
            <a:ext cx="2959451" cy="183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9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941950"/>
            <a:ext cx="2959451" cy="183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9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4250" y="941950"/>
            <a:ext cx="3002824" cy="18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60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0" name="Google Shape;740;p60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&lt;신한은행&gt;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1" name="Google Shape;741;p60"/>
          <p:cNvSpPr txBox="1"/>
          <p:nvPr/>
        </p:nvSpPr>
        <p:spPr>
          <a:xfrm>
            <a:off x="-32400" y="3274675"/>
            <a:ext cx="92088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오류, 이체, 업데이트</a:t>
            </a:r>
            <a:r>
              <a:rPr b="1" lang="en"/>
              <a:t>에 대한 내용이다.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오류와 관련된 요소</a:t>
            </a:r>
            <a:r>
              <a:rPr b="1" lang="en"/>
              <a:t>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이체와 접속</a:t>
            </a:r>
            <a:r>
              <a:rPr b="1" lang="en"/>
              <a:t>에 대한 부정 지수가 높음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→ </a:t>
            </a:r>
            <a:r>
              <a:rPr b="1" lang="en" u="sng"/>
              <a:t>이체 단계에서 문제점 존재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속도가 느리다</a:t>
            </a:r>
            <a:r>
              <a:rPr b="1" lang="en"/>
              <a:t>는 의견에 대한 부정 지수가 높음</a:t>
            </a:r>
            <a:endParaRPr b="1"/>
          </a:p>
        </p:txBody>
      </p:sp>
      <p:pic>
        <p:nvPicPr>
          <p:cNvPr id="742" name="Google Shape;742;p60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813" y="941950"/>
            <a:ext cx="2962396" cy="18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60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941950"/>
            <a:ext cx="2962374" cy="1834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0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451" y="941950"/>
            <a:ext cx="3005729" cy="18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0" name="Google Shape;750;p61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1" name="Google Shape;751;p61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&lt;토스&gt;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2" name="Google Shape;752;p61"/>
          <p:cNvSpPr txBox="1"/>
          <p:nvPr/>
        </p:nvSpPr>
        <p:spPr>
          <a:xfrm>
            <a:off x="-32400" y="3375425"/>
            <a:ext cx="920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송금</a:t>
            </a:r>
            <a:r>
              <a:rPr b="1" lang="en"/>
              <a:t>에 대한 내용이다.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오류와 관련된 요소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인증번호</a:t>
            </a:r>
            <a:r>
              <a:rPr b="1" lang="en"/>
              <a:t>에 대한 부정 지수가 높음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속도에 관련된 유의미한 관련 요소를 찾을 수 없음 → </a:t>
            </a:r>
            <a:r>
              <a:rPr b="1" lang="en" u="sng"/>
              <a:t>속도와 관련된 불만요소가 잘 없다</a:t>
            </a:r>
            <a:endParaRPr b="1" u="sng"/>
          </a:p>
        </p:txBody>
      </p:sp>
      <p:pic>
        <p:nvPicPr>
          <p:cNvPr id="753" name="Google Shape;753;p61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88" y="941950"/>
            <a:ext cx="2959451" cy="183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1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063" y="941950"/>
            <a:ext cx="2959451" cy="183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62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은행별 개선 필요 카테고리 시각화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1" name="Google Shape;761;p62"/>
          <p:cNvSpPr txBox="1"/>
          <p:nvPr/>
        </p:nvSpPr>
        <p:spPr>
          <a:xfrm>
            <a:off x="3819800" y="2926969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&lt;우리은행&gt;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2" name="Google Shape;762;p62"/>
          <p:cNvSpPr txBox="1"/>
          <p:nvPr/>
        </p:nvSpPr>
        <p:spPr>
          <a:xfrm>
            <a:off x="-32400" y="3375425"/>
            <a:ext cx="920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사용자들이 불편을 느끼는 대표적인 요소는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업데이트,인증,오류,로그인,등록/변경</a:t>
            </a:r>
            <a:r>
              <a:rPr b="1" lang="en"/>
              <a:t>에 대한 내용이다.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오류와 관련된 요소 중에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지문, 로그인, 업데이트</a:t>
            </a:r>
            <a:r>
              <a:rPr b="1" lang="en"/>
              <a:t>에 대한 부정 지수가 높음</a:t>
            </a:r>
            <a:endParaRPr b="1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>
                <a:solidFill>
                  <a:schemeClr val="dk1"/>
                </a:solidFill>
              </a:rPr>
              <a:t>속도와 관련된 요소 중 </a:t>
            </a:r>
            <a:r>
              <a:rPr b="1" lang="en">
                <a:solidFill>
                  <a:schemeClr val="lt2"/>
                </a:solidFill>
                <a:highlight>
                  <a:srgbClr val="373A3C"/>
                </a:highlight>
              </a:rPr>
              <a:t>화면 전환, 접속, 타은행과 비교 </a:t>
            </a:r>
            <a:r>
              <a:rPr b="1" lang="en">
                <a:solidFill>
                  <a:schemeClr val="dk1"/>
                </a:solidFill>
              </a:rPr>
              <a:t>에 대한 부정 지수가 높음</a:t>
            </a:r>
            <a:endParaRPr b="1"/>
          </a:p>
        </p:txBody>
      </p:sp>
      <p:pic>
        <p:nvPicPr>
          <p:cNvPr id="763" name="Google Shape;763;p62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025" y="941950"/>
            <a:ext cx="2959451" cy="1830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2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1950"/>
            <a:ext cx="3002774" cy="185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2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8725" y="972450"/>
            <a:ext cx="3002776" cy="1832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63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4대 불만요소에 대한 은행별 통계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72" name="Google Shape;772;p63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36049"/>
            <a:ext cx="4233363" cy="26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3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978" y="1336049"/>
            <a:ext cx="4233372" cy="2617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3"/>
          <p:cNvSpPr txBox="1"/>
          <p:nvPr/>
        </p:nvSpPr>
        <p:spPr>
          <a:xfrm>
            <a:off x="0" y="770350"/>
            <a:ext cx="927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" sz="1200">
                <a:solidFill>
                  <a:schemeClr val="dk1"/>
                </a:solidFill>
              </a:rPr>
              <a:t>10개 은행의 부정 리뷰에서 많이 등장하는 4개의 대표 단어 ‘로그인’, ‘업데이트’, ‘화면’, ‘인증’ 에 대한 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은행 별 부정 리뷰에서 비율 및 점수 비교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775" name="Google Shape;775;p63"/>
          <p:cNvSpPr txBox="1"/>
          <p:nvPr/>
        </p:nvSpPr>
        <p:spPr>
          <a:xfrm>
            <a:off x="911198" y="3930100"/>
            <a:ext cx="37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한국씨티 : 화면 Good / 로그인,업데이트,인증 Bad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하나은행 : 로그인,업데이트 Good / 화면, 인증 Bad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K뱅크 : 모든 요소 개선 요망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카카오뱅크 : 화면, 업데이트 Good / 로그인,인증Bad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KB : 로그인,업데이트,화면 Bad / 인증 Very Bad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6" name="Google Shape;776;p63"/>
          <p:cNvSpPr txBox="1"/>
          <p:nvPr/>
        </p:nvSpPr>
        <p:spPr>
          <a:xfrm>
            <a:off x="4777648" y="3930100"/>
            <a:ext cx="370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NH </a:t>
            </a: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: 화면, 업데이트 Good / 로그인, 인증 Bad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SC제일 : 모든 요소 개선 요망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신한은행 : 모든 요소 개선 요망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토스 : 모두 Good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우리 은행 : 모든 요소 개선 요망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2" name="Google Shape;782;p64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IMPLICATION</a:t>
            </a:r>
            <a:endParaRPr sz="2200"/>
          </a:p>
        </p:txBody>
      </p:sp>
      <p:sp>
        <p:nvSpPr>
          <p:cNvPr id="783" name="Google Shape;783;p64"/>
          <p:cNvSpPr txBox="1"/>
          <p:nvPr>
            <p:ph idx="2" type="subTitle"/>
          </p:nvPr>
        </p:nvSpPr>
        <p:spPr>
          <a:xfrm>
            <a:off x="3433751" y="3118219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결론 및 한계점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4" name="Google Shape;784;p64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06</a:t>
            </a:r>
            <a:endParaRPr sz="10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0" name="Google Shape;790;p65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결론 &amp; 의의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1" name="Google Shape;791;p65"/>
          <p:cNvSpPr txBox="1"/>
          <p:nvPr>
            <p:ph idx="4294967295" type="subTitle"/>
          </p:nvPr>
        </p:nvSpPr>
        <p:spPr>
          <a:xfrm>
            <a:off x="280125" y="2032500"/>
            <a:ext cx="4603200" cy="15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팬데믹으로 인한 비대면이 익숙해진 시국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인터넷에 친숙한 MZ세대의 높아진 금융 관심도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치열한 핀테크 경쟁, 모바일에 최적화된 금융 서비스 제공이 핵심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92" name="Google Shape;792;p65"/>
          <p:cNvCxnSpPr/>
          <p:nvPr/>
        </p:nvCxnSpPr>
        <p:spPr>
          <a:xfrm>
            <a:off x="4607175" y="2647950"/>
            <a:ext cx="61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3" name="Google Shape;793;p65"/>
          <p:cNvSpPr txBox="1"/>
          <p:nvPr>
            <p:ph idx="4294967295" type="subTitle"/>
          </p:nvPr>
        </p:nvSpPr>
        <p:spPr>
          <a:xfrm>
            <a:off x="5434950" y="1490850"/>
            <a:ext cx="3267000" cy="24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우리나라 대표 10개 은행의 모바일뱅킹 앱, 긍부정 리뷰들을 통해 각각의 장단점 도출 및 필요 개선점 발굴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리뷰 이벤트는 긍정 리뷰의 비율을 높이는데 굉장히 큰 영향을 미침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기능적 오류 관련 개선안은 모든 모바일뱅킹 앱에 필수적이며, 사용성 측면의 개선이 경쟁력이 될 것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230025" y="1895050"/>
            <a:ext cx="36780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모바일뱅킹 앱 리뷰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616475" y="2343100"/>
            <a:ext cx="32916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금융소비자연맹에서 선정한 은행 순위에서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지방은행을 제외한 상위 10개 은행의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모바일뱅킹 앱 리뷰를 분석</a:t>
            </a:r>
            <a:r>
              <a:rPr lang="en" sz="1300"/>
              <a:t> </a:t>
            </a:r>
            <a:endParaRPr sz="1300"/>
          </a:p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121" y="2569643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121" y="1467411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125" y="3671911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1175" y="3671900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1175" y="1467408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1175" y="2569654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25216" y="365151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25216" y="1467397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25216" y="2569642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25216" y="3671888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05150" y="488163"/>
            <a:ext cx="1528607" cy="8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6"/>
          <p:cNvSpPr txBox="1"/>
          <p:nvPr>
            <p:ph idx="4294967295" type="subTitle"/>
          </p:nvPr>
        </p:nvSpPr>
        <p:spPr>
          <a:xfrm>
            <a:off x="1765200" y="1310625"/>
            <a:ext cx="5613600" cy="29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iOS 사용자들을 고려한 앱스토어의 리뷰 수집을 하지 못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한 점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좋아요 수에 대해 가중치 계산을 하지 못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한 점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모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든 단어에 대해 점수 부여를 하지 못한 점.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개선 필요 리뷰에 긍정적인 리뷰가 다소 포함되어 결과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의 신뢰도가 조금 떨어진 점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각 은행에서 제공하는 특별 기능이나 상품에 대한 카테고리 분류를 하지 못한 점.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코모란의 형태소 오분석 문제로 발생한 오류의 존재.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각 분야별 긍부정 점수를 매긴 감성사전을 구축하지 못한 점.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9" name="Google Shape;799;p6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0" name="Google Shape;800;p66"/>
          <p:cNvSpPr txBox="1"/>
          <p:nvPr/>
        </p:nvSpPr>
        <p:spPr>
          <a:xfrm>
            <a:off x="2430300" y="311350"/>
            <a:ext cx="428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한계점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 &amp; 아쉬</a:t>
            </a: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운 점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6" name="Google Shape;806;p67"/>
          <p:cNvSpPr txBox="1"/>
          <p:nvPr>
            <p:ph idx="4294967295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END</a:t>
            </a:r>
            <a:endParaRPr sz="10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/>
          <p:nvPr/>
        </p:nvSpPr>
        <p:spPr>
          <a:xfrm rot="-5400000">
            <a:off x="3279900" y="2723550"/>
            <a:ext cx="2584200" cy="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1"/>
          <p:cNvSpPr txBox="1"/>
          <p:nvPr/>
        </p:nvSpPr>
        <p:spPr>
          <a:xfrm>
            <a:off x="1307573" y="2966211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고객 반응 수치화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데이터 시각화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1171615" y="3387750"/>
            <a:ext cx="2037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빈도순으로 은행 앱에서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중요하게 여겨지는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분야 선별, 문제제기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925663" y="2241006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감성사전 구축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924175" y="2597200"/>
            <a:ext cx="2383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은행 어플 감성사전을 구축하고 긍⋅부정 점수 부여,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리뷰 점수화하기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5916156" y="3691425"/>
            <a:ext cx="27837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리뷰데이터 분석기반 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은행어플 보고서 작성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5924175" y="3936450"/>
            <a:ext cx="23835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소비자 만족도 정도를 확인하고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은행 어플에 대한 소비자 반응 및 향후 개선점 파악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1528673" y="1515800"/>
            <a:ext cx="16809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리뷰 자연어 처리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1181925" y="1836625"/>
            <a:ext cx="2036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국어로 된 뱅킹앱 리뷰를 처리하는 데 가장 알맞은 방식을 찾아내고 분석하기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4297656" y="133910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1"/>
          <p:cNvCxnSpPr>
            <a:stCxn id="258" idx="1"/>
            <a:endCxn id="256" idx="3"/>
          </p:cNvCxnSpPr>
          <p:nvPr/>
        </p:nvCxnSpPr>
        <p:spPr>
          <a:xfrm rot="10800000">
            <a:off x="3209556" y="1613450"/>
            <a:ext cx="1088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60" name="Google Shape;260;p31"/>
          <p:cNvSpPr/>
          <p:nvPr/>
        </p:nvSpPr>
        <p:spPr>
          <a:xfrm flipH="1">
            <a:off x="4297656" y="2064306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31"/>
          <p:cNvCxnSpPr>
            <a:stCxn id="260" idx="1"/>
            <a:endCxn id="252" idx="1"/>
          </p:cNvCxnSpPr>
          <p:nvPr/>
        </p:nvCxnSpPr>
        <p:spPr>
          <a:xfrm>
            <a:off x="4846356" y="2338656"/>
            <a:ext cx="1079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62" name="Google Shape;262;p31"/>
          <p:cNvSpPr/>
          <p:nvPr/>
        </p:nvSpPr>
        <p:spPr>
          <a:xfrm>
            <a:off x="4297656" y="2789524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1"/>
          <p:cNvCxnSpPr>
            <a:stCxn id="262" idx="1"/>
            <a:endCxn id="250" idx="3"/>
          </p:cNvCxnSpPr>
          <p:nvPr/>
        </p:nvCxnSpPr>
        <p:spPr>
          <a:xfrm rot="10800000">
            <a:off x="3209556" y="3063874"/>
            <a:ext cx="1088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64" name="Google Shape;264;p31"/>
          <p:cNvSpPr/>
          <p:nvPr/>
        </p:nvSpPr>
        <p:spPr>
          <a:xfrm flipH="1">
            <a:off x="4297656" y="3514717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1"/>
          <p:cNvCxnSpPr>
            <a:stCxn id="264" idx="1"/>
            <a:endCxn id="254" idx="1"/>
          </p:cNvCxnSpPr>
          <p:nvPr/>
        </p:nvCxnSpPr>
        <p:spPr>
          <a:xfrm>
            <a:off x="4846356" y="3789067"/>
            <a:ext cx="1069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266" name="Google Shape;266;p31"/>
          <p:cNvGrpSpPr/>
          <p:nvPr/>
        </p:nvGrpSpPr>
        <p:grpSpPr>
          <a:xfrm>
            <a:off x="4391021" y="1455967"/>
            <a:ext cx="361971" cy="314958"/>
            <a:chOff x="3716358" y="1544655"/>
            <a:chExt cx="361971" cy="314958"/>
          </a:xfrm>
        </p:grpSpPr>
        <p:sp>
          <p:nvSpPr>
            <p:cNvPr id="267" name="Google Shape;267;p31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3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273" name="Google Shape;273;p3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8" name="Google Shape;278;p31"/>
          <p:cNvSpPr/>
          <p:nvPr/>
        </p:nvSpPr>
        <p:spPr>
          <a:xfrm>
            <a:off x="4420255" y="2190577"/>
            <a:ext cx="303502" cy="296135"/>
          </a:xfrm>
          <a:custGeom>
            <a:rect b="b" l="l" r="r" t="t"/>
            <a:pathLst>
              <a:path extrusionOk="0" h="10491" w="10752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4398274" y="2889351"/>
            <a:ext cx="361888" cy="330961"/>
          </a:xfrm>
          <a:custGeom>
            <a:rect b="b" l="l" r="r" t="t"/>
            <a:pathLst>
              <a:path extrusionOk="0" h="11183" w="12228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" name="Google Shape;280;p31"/>
          <p:cNvGrpSpPr/>
          <p:nvPr/>
        </p:nvGrpSpPr>
        <p:grpSpPr>
          <a:xfrm>
            <a:off x="4384964" y="3604868"/>
            <a:ext cx="388642" cy="346297"/>
            <a:chOff x="1327676" y="2910480"/>
            <a:chExt cx="347934" cy="310024"/>
          </a:xfrm>
        </p:grpSpPr>
        <p:sp>
          <p:nvSpPr>
            <p:cNvPr id="281" name="Google Shape;281;p31"/>
            <p:cNvSpPr/>
            <p:nvPr/>
          </p:nvSpPr>
          <p:spPr>
            <a:xfrm>
              <a:off x="1367081" y="3067370"/>
              <a:ext cx="43257" cy="15565"/>
            </a:xfrm>
            <a:custGeom>
              <a:rect b="b" l="l" r="r" t="t"/>
              <a:pathLst>
                <a:path extrusionOk="0" h="489" w="135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350402" y="3170436"/>
              <a:ext cx="10663" cy="48541"/>
            </a:xfrm>
            <a:custGeom>
              <a:rect b="b" l="l" r="r" t="t"/>
              <a:pathLst>
                <a:path extrusionOk="0" h="1525" w="335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327676" y="3040187"/>
              <a:ext cx="201643" cy="180317"/>
            </a:xfrm>
            <a:custGeom>
              <a:rect b="b" l="l" r="r" t="t"/>
              <a:pathLst>
                <a:path extrusionOk="0" h="5665" w="6335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1470179" y="2910480"/>
              <a:ext cx="205431" cy="173601"/>
            </a:xfrm>
            <a:custGeom>
              <a:rect b="b" l="l" r="r" t="t"/>
              <a:pathLst>
                <a:path extrusionOk="0" h="5454" w="6454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1497075" y="2942692"/>
              <a:ext cx="152370" cy="96668"/>
            </a:xfrm>
            <a:custGeom>
              <a:rect b="b" l="l" r="r" t="t"/>
              <a:pathLst>
                <a:path extrusionOk="0" h="3037" w="4787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/>
          <p:nvPr/>
        </p:nvSpPr>
        <p:spPr>
          <a:xfrm>
            <a:off x="0" y="2711688"/>
            <a:ext cx="9167700" cy="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2" name="Google Shape;292;p32"/>
          <p:cNvGrpSpPr/>
          <p:nvPr/>
        </p:nvGrpSpPr>
        <p:grpSpPr>
          <a:xfrm flipH="1" rot="10800000">
            <a:off x="4508675" y="2607000"/>
            <a:ext cx="282600" cy="559500"/>
            <a:chOff x="1033425" y="2132925"/>
            <a:chExt cx="282600" cy="559500"/>
          </a:xfrm>
        </p:grpSpPr>
        <p:cxnSp>
          <p:nvCxnSpPr>
            <p:cNvPr id="293" name="Google Shape;293;p32"/>
            <p:cNvCxnSpPr>
              <a:stCxn id="294" idx="0"/>
              <a:endCxn id="295" idx="0"/>
            </p:cNvCxnSpPr>
            <p:nvPr/>
          </p:nvCxnSpPr>
          <p:spPr>
            <a:xfrm>
              <a:off x="1174725" y="2132925"/>
              <a:ext cx="0" cy="276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5" name="Google Shape;295;p32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32"/>
          <p:cNvGrpSpPr/>
          <p:nvPr/>
        </p:nvGrpSpPr>
        <p:grpSpPr>
          <a:xfrm>
            <a:off x="6438050" y="2351700"/>
            <a:ext cx="282600" cy="521700"/>
            <a:chOff x="1033425" y="2170725"/>
            <a:chExt cx="282600" cy="521700"/>
          </a:xfrm>
        </p:grpSpPr>
        <p:cxnSp>
          <p:nvCxnSpPr>
            <p:cNvPr id="297" name="Google Shape;297;p32"/>
            <p:cNvCxnSpPr>
              <a:stCxn id="298" idx="2"/>
              <a:endCxn id="299" idx="0"/>
            </p:cNvCxnSpPr>
            <p:nvPr/>
          </p:nvCxnSpPr>
          <p:spPr>
            <a:xfrm>
              <a:off x="1174725" y="2170725"/>
              <a:ext cx="0" cy="239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32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32"/>
          <p:cNvGrpSpPr/>
          <p:nvPr/>
        </p:nvGrpSpPr>
        <p:grpSpPr>
          <a:xfrm flipH="1" rot="10800000">
            <a:off x="8138825" y="2607000"/>
            <a:ext cx="282600" cy="559500"/>
            <a:chOff x="1033425" y="2132925"/>
            <a:chExt cx="282600" cy="559500"/>
          </a:xfrm>
        </p:grpSpPr>
        <p:cxnSp>
          <p:nvCxnSpPr>
            <p:cNvPr id="301" name="Google Shape;301;p32"/>
            <p:cNvCxnSpPr>
              <a:stCxn id="302" idx="0"/>
              <a:endCxn id="303" idx="0"/>
            </p:cNvCxnSpPr>
            <p:nvPr/>
          </p:nvCxnSpPr>
          <p:spPr>
            <a:xfrm>
              <a:off x="1174725" y="2132925"/>
              <a:ext cx="0" cy="276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3" name="Google Shape;303;p32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32"/>
          <p:cNvSpPr txBox="1"/>
          <p:nvPr>
            <p:ph type="title"/>
          </p:nvPr>
        </p:nvSpPr>
        <p:spPr>
          <a:xfrm>
            <a:off x="713225" y="310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TIMELINE</a:t>
            </a:r>
            <a:endParaRPr/>
          </a:p>
        </p:txBody>
      </p:sp>
      <p:grpSp>
        <p:nvGrpSpPr>
          <p:cNvPr id="305" name="Google Shape;305;p32"/>
          <p:cNvGrpSpPr/>
          <p:nvPr/>
        </p:nvGrpSpPr>
        <p:grpSpPr>
          <a:xfrm>
            <a:off x="2566000" y="2396100"/>
            <a:ext cx="282600" cy="521700"/>
            <a:chOff x="1033425" y="2170725"/>
            <a:chExt cx="282600" cy="521700"/>
          </a:xfrm>
        </p:grpSpPr>
        <p:cxnSp>
          <p:nvCxnSpPr>
            <p:cNvPr id="306" name="Google Shape;306;p32"/>
            <p:cNvCxnSpPr>
              <a:endCxn id="307" idx="0"/>
            </p:cNvCxnSpPr>
            <p:nvPr/>
          </p:nvCxnSpPr>
          <p:spPr>
            <a:xfrm>
              <a:off x="1174725" y="2170725"/>
              <a:ext cx="0" cy="239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7" name="Google Shape;307;p32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2"/>
          <p:cNvSpPr txBox="1"/>
          <p:nvPr/>
        </p:nvSpPr>
        <p:spPr>
          <a:xfrm>
            <a:off x="1107100" y="1391399"/>
            <a:ext cx="2618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특수문자 및 이모지 제거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hanspell 라이브러리 사용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(맞춤법, 띄어쓰기 교정)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1732000" y="1034106"/>
            <a:ext cx="190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Review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Preprocessing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3332055" y="3242575"/>
            <a:ext cx="26865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Sentiment</a:t>
            </a: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Dictionary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Creating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2971800" y="3497275"/>
            <a:ext cx="29412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9개 품사 단어들</a:t>
            </a: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의 빈도수 추출 후, 30번 이상 출현하는 단어에 대해 사전에 </a:t>
            </a: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 등록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5620950" y="1069306"/>
            <a:ext cx="190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Score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Calculation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5645250" y="1487300"/>
            <a:ext cx="18534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 사전 기반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긍부</a:t>
            </a: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정 점수 </a:t>
            </a: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계산 알고리즘 구축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32"/>
          <p:cNvSpPr txBox="1"/>
          <p:nvPr/>
        </p:nvSpPr>
        <p:spPr>
          <a:xfrm>
            <a:off x="7296088" y="3166375"/>
            <a:ext cx="1905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Bank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Analysis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7321900" y="3350175"/>
            <a:ext cx="1853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 계산 결과 기반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10개 은행 어플 리뷰 분석</a:t>
            </a: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16" name="Google Shape;316;p32"/>
          <p:cNvGrpSpPr/>
          <p:nvPr/>
        </p:nvGrpSpPr>
        <p:grpSpPr>
          <a:xfrm flipH="1" rot="10800000">
            <a:off x="851925" y="2607000"/>
            <a:ext cx="282600" cy="559500"/>
            <a:chOff x="-5861800" y="2132925"/>
            <a:chExt cx="282600" cy="559500"/>
          </a:xfrm>
        </p:grpSpPr>
        <p:cxnSp>
          <p:nvCxnSpPr>
            <p:cNvPr id="317" name="Google Shape;317;p32"/>
            <p:cNvCxnSpPr>
              <a:endCxn id="318" idx="0"/>
            </p:cNvCxnSpPr>
            <p:nvPr/>
          </p:nvCxnSpPr>
          <p:spPr>
            <a:xfrm>
              <a:off x="-5720500" y="2132925"/>
              <a:ext cx="0" cy="276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8" name="Google Shape;318;p32"/>
            <p:cNvSpPr/>
            <p:nvPr/>
          </p:nvSpPr>
          <p:spPr>
            <a:xfrm>
              <a:off x="-5861800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2"/>
          <p:cNvSpPr txBox="1"/>
          <p:nvPr/>
        </p:nvSpPr>
        <p:spPr>
          <a:xfrm>
            <a:off x="54688" y="3166375"/>
            <a:ext cx="1905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Data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Crawling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-530000" y="3649675"/>
            <a:ext cx="25587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플레이스토어에서 모든 리뷰 수집(유저네임, 날짜, 좋아요 수, 별점, 리뷰내용)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3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</a:t>
            </a:r>
            <a:endParaRPr sz="2200"/>
          </a:p>
        </p:txBody>
      </p:sp>
      <p:sp>
        <p:nvSpPr>
          <p:cNvPr id="327" name="Google Shape;327;p33"/>
          <p:cNvSpPr txBox="1"/>
          <p:nvPr>
            <p:ph idx="2" type="subTitle"/>
          </p:nvPr>
        </p:nvSpPr>
        <p:spPr>
          <a:xfrm>
            <a:off x="3258100" y="2993583"/>
            <a:ext cx="2627700" cy="7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데이터의 수집 과정 및 전처리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" name="Google Shape;328;p33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02</a:t>
            </a:r>
            <a:endParaRPr sz="10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4"/>
          <p:cNvSpPr txBox="1"/>
          <p:nvPr/>
        </p:nvSpPr>
        <p:spPr>
          <a:xfrm>
            <a:off x="292875" y="772400"/>
            <a:ext cx="15471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수집처 </a:t>
            </a:r>
            <a:endParaRPr b="1" sz="1500" u="sng">
              <a:solidFill>
                <a:schemeClr val="accent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250" y="733100"/>
            <a:ext cx="838948" cy="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13" y="2170856"/>
            <a:ext cx="4822225" cy="61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13" y="2953261"/>
            <a:ext cx="4822224" cy="60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13" y="1376750"/>
            <a:ext cx="4822224" cy="60597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>
            <p:ph idx="2" type="subTitle"/>
          </p:nvPr>
        </p:nvSpPr>
        <p:spPr>
          <a:xfrm>
            <a:off x="6568377" y="3653450"/>
            <a:ext cx="21933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anum Gothic"/>
                <a:ea typeface="Nanum Gothic"/>
                <a:cs typeface="Nanum Gothic"/>
                <a:sym typeface="Nanum Gothic"/>
              </a:rPr>
              <a:t>PYPI에서 </a:t>
            </a:r>
            <a:r>
              <a:rPr b="1" lang="en" sz="1500" u="sng">
                <a:latin typeface="Nanum Gothic"/>
                <a:ea typeface="Nanum Gothic"/>
                <a:cs typeface="Nanum Gothic"/>
                <a:sym typeface="Nanum Gothic"/>
              </a:rPr>
              <a:t>google-play-scraper</a:t>
            </a:r>
            <a:r>
              <a:rPr b="1" lang="en" sz="1500">
                <a:latin typeface="Nanum Gothic"/>
                <a:ea typeface="Nanum Gothic"/>
                <a:cs typeface="Nanum Gothic"/>
                <a:sym typeface="Nanum Gothic"/>
              </a:rPr>
              <a:t> 패키지 사용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6668813" y="1461375"/>
            <a:ext cx="1905000" cy="1172700"/>
            <a:chOff x="6832450" y="480775"/>
            <a:chExt cx="1905000" cy="1172700"/>
          </a:xfrm>
        </p:grpSpPr>
        <p:sp>
          <p:nvSpPr>
            <p:cNvPr id="341" name="Google Shape;341;p34"/>
            <p:cNvSpPr/>
            <p:nvPr/>
          </p:nvSpPr>
          <p:spPr>
            <a:xfrm>
              <a:off x="6949800" y="480775"/>
              <a:ext cx="1675800" cy="117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4"/>
            <p:cNvSpPr txBox="1"/>
            <p:nvPr/>
          </p:nvSpPr>
          <p:spPr>
            <a:xfrm>
              <a:off x="6832450" y="1040997"/>
              <a:ext cx="19050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Manjari"/>
                  <a:ea typeface="Manjari"/>
                  <a:cs typeface="Manjari"/>
                  <a:sym typeface="Manjari"/>
                </a:rPr>
                <a:t>google-play-scraper</a:t>
              </a:r>
              <a:endParaRPr sz="1300">
                <a:solidFill>
                  <a:schemeClr val="lt2"/>
                </a:solidFill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43" name="Google Shape;343;p34"/>
            <p:cNvSpPr txBox="1"/>
            <p:nvPr/>
          </p:nvSpPr>
          <p:spPr>
            <a:xfrm>
              <a:off x="6833950" y="709386"/>
              <a:ext cx="1902000" cy="1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Crawling</a:t>
              </a:r>
              <a:endParaRPr b="1" sz="16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44" name="Google Shape;344;p34"/>
          <p:cNvSpPr txBox="1"/>
          <p:nvPr>
            <p:ph idx="2" type="subTitle"/>
          </p:nvPr>
        </p:nvSpPr>
        <p:spPr>
          <a:xfrm>
            <a:off x="1624175" y="3368150"/>
            <a:ext cx="2193300" cy="12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11개 은행 App에서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총 193,715개의 리뷰 수집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5" name="Google Shape;345;p34"/>
          <p:cNvGrpSpPr/>
          <p:nvPr/>
        </p:nvGrpSpPr>
        <p:grpSpPr>
          <a:xfrm>
            <a:off x="5346023" y="1982723"/>
            <a:ext cx="888361" cy="931626"/>
            <a:chOff x="4910074" y="2527625"/>
            <a:chExt cx="56296" cy="59050"/>
          </a:xfrm>
        </p:grpSpPr>
        <p:sp>
          <p:nvSpPr>
            <p:cNvPr id="346" name="Google Shape;346;p34"/>
            <p:cNvSpPr/>
            <p:nvPr/>
          </p:nvSpPr>
          <p:spPr>
            <a:xfrm>
              <a:off x="4928621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4910074" y="2539212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8" name="Google Shape;34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3875" y="2738988"/>
            <a:ext cx="2574876" cy="7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>
            <p:ph type="title"/>
          </p:nvPr>
        </p:nvSpPr>
        <p:spPr>
          <a:xfrm>
            <a:off x="713225" y="2347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</a:t>
            </a:r>
            <a:r>
              <a:rPr lang="en" sz="2000"/>
              <a:t>Crawling</a:t>
            </a:r>
            <a:endParaRPr sz="2000"/>
          </a:p>
        </p:txBody>
      </p:sp>
      <p:sp>
        <p:nvSpPr>
          <p:cNvPr id="350" name="Google Shape;350;p34"/>
          <p:cNvSpPr txBox="1"/>
          <p:nvPr/>
        </p:nvSpPr>
        <p:spPr>
          <a:xfrm>
            <a:off x="76200" y="41156"/>
            <a:ext cx="1042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DATA 수집내용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813" y="1625587"/>
            <a:ext cx="2320276" cy="194964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5"/>
          <p:cNvSpPr txBox="1"/>
          <p:nvPr>
            <p:ph idx="2" type="subTitle"/>
          </p:nvPr>
        </p:nvSpPr>
        <p:spPr>
          <a:xfrm>
            <a:off x="988100" y="3747213"/>
            <a:ext cx="2274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전체 기간에 대해 각 모바일뱅킹 앱의 모든 리뷰를 csv 파일형태로 수집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p35"/>
          <p:cNvSpPr txBox="1"/>
          <p:nvPr>
            <p:ph idx="2" type="subTitle"/>
          </p:nvPr>
        </p:nvSpPr>
        <p:spPr>
          <a:xfrm>
            <a:off x="6783351" y="4178823"/>
            <a:ext cx="20856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CSV 파일로 추출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59" name="Google Shape;359;p35"/>
          <p:cNvGrpSpPr/>
          <p:nvPr/>
        </p:nvGrpSpPr>
        <p:grpSpPr>
          <a:xfrm>
            <a:off x="323256" y="2417189"/>
            <a:ext cx="497677" cy="309126"/>
            <a:chOff x="4923925" y="1877500"/>
            <a:chExt cx="59525" cy="36975"/>
          </a:xfrm>
        </p:grpSpPr>
        <p:sp>
          <p:nvSpPr>
            <p:cNvPr id="360" name="Google Shape;360;p35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5"/>
          <p:cNvGrpSpPr/>
          <p:nvPr/>
        </p:nvGrpSpPr>
        <p:grpSpPr>
          <a:xfrm>
            <a:off x="6255869" y="2406526"/>
            <a:ext cx="497677" cy="309126"/>
            <a:chOff x="4923925" y="1877500"/>
            <a:chExt cx="59525" cy="36975"/>
          </a:xfrm>
        </p:grpSpPr>
        <p:sp>
          <p:nvSpPr>
            <p:cNvPr id="363" name="Google Shape;363;p35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/>
        </p:nvSpPr>
        <p:spPr>
          <a:xfrm>
            <a:off x="76200" y="41156"/>
            <a:ext cx="1042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DATA 수집내용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66" name="Google Shape;366;p35"/>
          <p:cNvGrpSpPr/>
          <p:nvPr/>
        </p:nvGrpSpPr>
        <p:grpSpPr>
          <a:xfrm>
            <a:off x="3489431" y="2417189"/>
            <a:ext cx="497677" cy="309126"/>
            <a:chOff x="4923925" y="1877500"/>
            <a:chExt cx="59525" cy="36975"/>
          </a:xfrm>
        </p:grpSpPr>
        <p:sp>
          <p:nvSpPr>
            <p:cNvPr id="367" name="Google Shape;367;p35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5"/>
          <p:cNvSpPr txBox="1"/>
          <p:nvPr>
            <p:ph idx="2" type="subTitle"/>
          </p:nvPr>
        </p:nvSpPr>
        <p:spPr>
          <a:xfrm>
            <a:off x="3816875" y="1374225"/>
            <a:ext cx="2604000" cy="25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(1)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highlight>
                  <a:schemeClr val="dk2"/>
                </a:highlight>
                <a:latin typeface="Nanum Gothic"/>
                <a:ea typeface="Nanum Gothic"/>
                <a:cs typeface="Nanum Gothic"/>
                <a:sym typeface="Nanum Gothic"/>
              </a:rPr>
              <a:t>2021년 01월 01일 부터 </a:t>
            </a:r>
            <a:endParaRPr sz="1200">
              <a:solidFill>
                <a:schemeClr val="lt2"/>
              </a:solidFill>
              <a:highlight>
                <a:schemeClr val="dk2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highlight>
                  <a:schemeClr val="dk2"/>
                </a:highlight>
                <a:latin typeface="Nanum Gothic"/>
                <a:ea typeface="Nanum Gothic"/>
                <a:cs typeface="Nanum Gothic"/>
                <a:sym typeface="Nanum Gothic"/>
              </a:rPr>
              <a:t>2021년 09월 30일 까지</a:t>
            </a:r>
            <a:endParaRPr sz="1200">
              <a:solidFill>
                <a:schemeClr val="lt2"/>
              </a:solidFill>
              <a:highlight>
                <a:schemeClr val="dk2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해당 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기간의 리뷰만 활용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(2)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정규 표현식으로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highlight>
                  <a:schemeClr val="dk2"/>
                </a:highlight>
                <a:latin typeface="Nanum Gothic"/>
                <a:ea typeface="Nanum Gothic"/>
                <a:cs typeface="Nanum Gothic"/>
                <a:sym typeface="Nanum Gothic"/>
              </a:rPr>
              <a:t>특수문자 및 이모지 제거</a:t>
            </a:r>
            <a:endParaRPr sz="1200">
              <a:solidFill>
                <a:schemeClr val="lt2"/>
              </a:solidFill>
              <a:highlight>
                <a:schemeClr val="dk2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(3)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hanspell 패키지로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highlight>
                  <a:schemeClr val="dk2"/>
                </a:highlight>
                <a:latin typeface="Nanum Gothic"/>
                <a:ea typeface="Nanum Gothic"/>
                <a:cs typeface="Nanum Gothic"/>
                <a:sym typeface="Nanum Gothic"/>
              </a:rPr>
              <a:t>띄어쓰기와 맞춤법 교정</a:t>
            </a:r>
            <a:endParaRPr sz="1200">
              <a:solidFill>
                <a:schemeClr val="lt2"/>
              </a:solidFill>
              <a:highlight>
                <a:schemeClr val="dk2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35"/>
          <p:cNvSpPr txBox="1"/>
          <p:nvPr>
            <p:ph idx="2" type="subTitle"/>
          </p:nvPr>
        </p:nvSpPr>
        <p:spPr>
          <a:xfrm>
            <a:off x="3981875" y="3897813"/>
            <a:ext cx="2274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텍스트 전처리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925" y="893725"/>
            <a:ext cx="1517925" cy="33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 txBox="1"/>
          <p:nvPr>
            <p:ph type="title"/>
          </p:nvPr>
        </p:nvSpPr>
        <p:spPr>
          <a:xfrm>
            <a:off x="713225" y="2347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DATA Preprocessing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loral Minimalist Breakthrough by Slidesgo">
  <a:themeElements>
    <a:clrScheme name="Simple Light">
      <a:dk1>
        <a:srgbClr val="000000"/>
      </a:dk1>
      <a:lt1>
        <a:srgbClr val="F0F0F0"/>
      </a:lt1>
      <a:dk2>
        <a:srgbClr val="595959"/>
      </a:dk2>
      <a:lt2>
        <a:srgbClr val="FFFFFF"/>
      </a:lt2>
      <a:accent1>
        <a:srgbClr val="CECECE"/>
      </a:accent1>
      <a:accent2>
        <a:srgbClr val="A7A7A7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